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4"/>
  </p:notesMasterIdLst>
  <p:sldIdLst>
    <p:sldId id="2165" r:id="rId3"/>
    <p:sldId id="2133" r:id="rId4"/>
    <p:sldId id="259" r:id="rId5"/>
    <p:sldId id="2157" r:id="rId6"/>
    <p:sldId id="2255" r:id="rId7"/>
    <p:sldId id="2258" r:id="rId8"/>
    <p:sldId id="2259" r:id="rId9"/>
    <p:sldId id="2166" r:id="rId10"/>
    <p:sldId id="2257" r:id="rId11"/>
    <p:sldId id="2167" r:id="rId12"/>
    <p:sldId id="2221" r:id="rId13"/>
    <p:sldId id="2385" r:id="rId14"/>
    <p:sldId id="2386" r:id="rId15"/>
    <p:sldId id="2236" r:id="rId16"/>
    <p:sldId id="2168" r:id="rId17"/>
    <p:sldId id="2373" r:id="rId18"/>
    <p:sldId id="2169" r:id="rId19"/>
    <p:sldId id="2232" r:id="rId20"/>
    <p:sldId id="2374" r:id="rId21"/>
    <p:sldId id="2170" r:id="rId22"/>
    <p:sldId id="2237" r:id="rId23"/>
    <p:sldId id="2379" r:id="rId24"/>
    <p:sldId id="2378" r:id="rId25"/>
    <p:sldId id="2377" r:id="rId26"/>
    <p:sldId id="2382" r:id="rId27"/>
    <p:sldId id="2383" r:id="rId28"/>
    <p:sldId id="2384" r:id="rId29"/>
    <p:sldId id="2249" r:id="rId30"/>
    <p:sldId id="2171" r:id="rId31"/>
    <p:sldId id="2172" r:id="rId32"/>
    <p:sldId id="2173" r:id="rId3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5226" autoAdjust="0"/>
  </p:normalViewPr>
  <p:slideViewPr>
    <p:cSldViewPr snapToGrid="0">
      <p:cViewPr varScale="1">
        <p:scale>
          <a:sx n="75" d="100"/>
          <a:sy n="75" d="100"/>
        </p:scale>
        <p:origin x="72" y="2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Sheet1!$B$2:$B$6</c:f>
              <c:numCache>
                <c:formatCode>General</c:formatCode>
                <c:ptCount val="5"/>
                <c:pt idx="0">
                  <c:v>50</c:v>
                </c:pt>
                <c:pt idx="1">
                  <c:v>413</c:v>
                </c:pt>
                <c:pt idx="2">
                  <c:v>62760</c:v>
                </c:pt>
                <c:pt idx="3">
                  <c:v>659</c:v>
                </c:pt>
                <c:pt idx="4" formatCode="0%">
                  <c:v>0.32</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Sheet1!$C$2:$C$6</c:f>
              <c:numCache>
                <c:formatCode>General</c:formatCode>
                <c:ptCount val="5"/>
                <c:pt idx="0">
                  <c:v>51</c:v>
                </c:pt>
                <c:pt idx="1">
                  <c:v>26</c:v>
                </c:pt>
                <c:pt idx="2">
                  <c:v>63594</c:v>
                </c:pt>
                <c:pt idx="3">
                  <c:v>656</c:v>
                </c:pt>
                <c:pt idx="4" formatCode="0%">
                  <c:v>0.93</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Sheet1!$D$2:$D$6</c:f>
              <c:numCache>
                <c:formatCode>General</c:formatCode>
                <c:ptCount val="5"/>
                <c:pt idx="0">
                  <c:v>28</c:v>
                </c:pt>
                <c:pt idx="1">
                  <c:v>249</c:v>
                </c:pt>
                <c:pt idx="2">
                  <c:v>35256</c:v>
                </c:pt>
                <c:pt idx="3">
                  <c:v>881</c:v>
                </c:pt>
                <c:pt idx="4" formatCode="0%">
                  <c:v>0.7</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Sheet1!$E$2:$E$6</c:f>
              <c:numCache>
                <c:formatCode>General</c:formatCode>
                <c:ptCount val="5"/>
                <c:pt idx="0">
                  <c:v>65</c:v>
                </c:pt>
                <c:pt idx="1">
                  <c:v>219</c:v>
                </c:pt>
                <c:pt idx="2">
                  <c:v>82554</c:v>
                </c:pt>
                <c:pt idx="3">
                  <c:v>800</c:v>
                </c:pt>
                <c:pt idx="4" formatCode="0%">
                  <c:v>0.7</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Sheet1!$B$2:$B$6</c:f>
              <c:numCache>
                <c:formatCode>[$€-2]\ #,##0;[Red]\-[$€-2]\ #,##0</c:formatCode>
                <c:ptCount val="5"/>
                <c:pt idx="0">
                  <c:v>409</c:v>
                </c:pt>
                <c:pt idx="1">
                  <c:v>87</c:v>
                </c:pt>
                <c:pt idx="2">
                  <c:v>130</c:v>
                </c:pt>
                <c:pt idx="3">
                  <c:v>16</c:v>
                </c:pt>
                <c:pt idx="4">
                  <c:v>14</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Sheet1!$C$2:$C$6</c:f>
              <c:numCache>
                <c:formatCode>[$€-2]\ #,##0;[Red]\-[$€-2]\ #,##0</c:formatCode>
                <c:ptCount val="5"/>
                <c:pt idx="0">
                  <c:v>395</c:v>
                </c:pt>
                <c:pt idx="1">
                  <c:v>85</c:v>
                </c:pt>
                <c:pt idx="2">
                  <c:v>142</c:v>
                </c:pt>
                <c:pt idx="3">
                  <c:v>17</c:v>
                </c:pt>
                <c:pt idx="4">
                  <c:v>16</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Sheet1!$D$2:$D$6</c:f>
              <c:numCache>
                <c:formatCode>[$€-2]\ #,##0;[Red]\-[$€-2]\ #,##0</c:formatCode>
                <c:ptCount val="5"/>
                <c:pt idx="0">
                  <c:v>172</c:v>
                </c:pt>
                <c:pt idx="1">
                  <c:v>366</c:v>
                </c:pt>
                <c:pt idx="2">
                  <c:v>193</c:v>
                </c:pt>
                <c:pt idx="3">
                  <c:v>75</c:v>
                </c:pt>
                <c:pt idx="4">
                  <c:v>75</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Sheet1!$E$2:$E$6</c:f>
              <c:numCache>
                <c:formatCode>[$€-2]\ #,##0;[Red]\-[$€-2]\ #,##0</c:formatCode>
                <c:ptCount val="5"/>
                <c:pt idx="0">
                  <c:v>286</c:v>
                </c:pt>
                <c:pt idx="1">
                  <c:v>255</c:v>
                </c:pt>
                <c:pt idx="2">
                  <c:v>201</c:v>
                </c:pt>
                <c:pt idx="3">
                  <c:v>35</c:v>
                </c:pt>
                <c:pt idx="4">
                  <c:v>24</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Sheet1!$B$2:$B$6</c:f>
              <c:numCache>
                <c:formatCode>General</c:formatCode>
                <c:ptCount val="5"/>
                <c:pt idx="0">
                  <c:v>50</c:v>
                </c:pt>
                <c:pt idx="1">
                  <c:v>413</c:v>
                </c:pt>
                <c:pt idx="2">
                  <c:v>62760</c:v>
                </c:pt>
                <c:pt idx="3">
                  <c:v>659</c:v>
                </c:pt>
                <c:pt idx="4" formatCode="0%">
                  <c:v>0.32</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Sheet1!$C$2:$C$6</c:f>
              <c:numCache>
                <c:formatCode>General</c:formatCode>
                <c:ptCount val="5"/>
                <c:pt idx="0">
                  <c:v>51</c:v>
                </c:pt>
                <c:pt idx="1">
                  <c:v>26</c:v>
                </c:pt>
                <c:pt idx="2">
                  <c:v>63594</c:v>
                </c:pt>
                <c:pt idx="3">
                  <c:v>656</c:v>
                </c:pt>
                <c:pt idx="4" formatCode="0%">
                  <c:v>0.93</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Sheet1!$D$2:$D$6</c:f>
              <c:numCache>
                <c:formatCode>General</c:formatCode>
                <c:ptCount val="5"/>
                <c:pt idx="0">
                  <c:v>28</c:v>
                </c:pt>
                <c:pt idx="1">
                  <c:v>249</c:v>
                </c:pt>
                <c:pt idx="2">
                  <c:v>35256</c:v>
                </c:pt>
                <c:pt idx="3">
                  <c:v>881</c:v>
                </c:pt>
                <c:pt idx="4" formatCode="0%">
                  <c:v>0.7</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Sheet1!$E$2:$E$6</c:f>
              <c:numCache>
                <c:formatCode>General</c:formatCode>
                <c:ptCount val="5"/>
                <c:pt idx="0">
                  <c:v>65</c:v>
                </c:pt>
                <c:pt idx="1">
                  <c:v>219</c:v>
                </c:pt>
                <c:pt idx="2">
                  <c:v>82554</c:v>
                </c:pt>
                <c:pt idx="3">
                  <c:v>800</c:v>
                </c:pt>
                <c:pt idx="4" formatCode="0%">
                  <c:v>0.7</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18/04/2022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369885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3.sv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7.sv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7.svg"/><Relationship Id="rId7" Type="http://schemas.openxmlformats.org/officeDocument/2006/relationships/image" Target="../media/image71.svg"/><Relationship Id="rId2" Type="http://schemas.openxmlformats.org/officeDocument/2006/relationships/image" Target="../media/image46.png"/><Relationship Id="rId1" Type="http://schemas.openxmlformats.org/officeDocument/2006/relationships/slideLayout" Target="../slideLayouts/slideLayout30.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svg"/><Relationship Id="rId7" Type="http://schemas.openxmlformats.org/officeDocument/2006/relationships/image" Target="../media/image55.svg"/><Relationship Id="rId2" Type="http://schemas.openxmlformats.org/officeDocument/2006/relationships/image" Target="../media/image44.png"/><Relationship Id="rId1" Type="http://schemas.openxmlformats.org/officeDocument/2006/relationships/slideLayout" Target="../slideLayouts/slideLayout30.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3.sv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9.sv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762289930"/>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399" y="2209800"/>
            <a:ext cx="4299017" cy="757130"/>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This model was constructed with the DBSCAN algorithm. </a:t>
            </a:r>
            <a:r>
              <a:rPr lang="en-US" sz="1600">
                <a:solidFill>
                  <a:srgbClr val="101528"/>
                </a:solidFill>
                <a:latin typeface="Segoe UI Light" panose="020B0502040204020203" pitchFamily="34" charset="0"/>
                <a:ea typeface="Batang" panose="020B0503020000020004" pitchFamily="18" charset="-127"/>
                <a:cs typeface="Segoe UI Light" panose="020B0502040204020203" pitchFamily="34" charset="0"/>
              </a:rPr>
              <a:t>Its </a:t>
            </a: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goal is to segment the customers by their value and future value to the company.</a:t>
            </a:r>
            <a:endPar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11" name="TextBox 10">
            <a:extLst>
              <a:ext uri="{FF2B5EF4-FFF2-40B4-BE49-F238E27FC236}">
                <a16:creationId xmlns:a16="http://schemas.microsoft.com/office/drawing/2014/main" id="{884139F2-FAF4-AE45-B26F-2EAB97729771}"/>
              </a:ext>
            </a:extLst>
          </p:cNvPr>
          <p:cNvSpPr txBox="1"/>
          <p:nvPr/>
        </p:nvSpPr>
        <p:spPr>
          <a:xfrm>
            <a:off x="914399" y="3205710"/>
            <a:ext cx="3961953" cy="328955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High CMV</a:t>
            </a:r>
            <a:endParaRPr lang="en-US" sz="1200" dirty="0">
              <a:solidFill>
                <a:srgbClr val="00151E"/>
              </a:solidFill>
              <a:latin typeface="Segoe UI Light" panose="020B0502040204020203" pitchFamily="34" charset="0"/>
              <a:cs typeface="Segoe UI Light" panose="020B0502040204020203" pitchFamily="34" charset="0"/>
            </a:endParaRPr>
          </a:p>
          <a:p>
            <a:pPr marL="628650" lvl="1" indent="-171450">
              <a:lnSpc>
                <a:spcPct val="150000"/>
              </a:lnSpc>
              <a:buFont typeface="Arial" panose="020B0604020202020204" pitchFamily="34" charset="0"/>
              <a:buChar char="•"/>
              <a:defRPr/>
            </a:pPr>
            <a:r>
              <a:rPr kumimoji="0" lang="en-US" sz="12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Business</a:t>
            </a:r>
            <a:r>
              <a:rPr lang="en-US" sz="1200" dirty="0">
                <a:solidFill>
                  <a:srgbClr val="00151E"/>
                </a:solidFill>
                <a:latin typeface="Segoe UI Light" panose="020B0502040204020203" pitchFamily="34" charset="0"/>
                <a:cs typeface="Segoe UI Light" panose="020B0502040204020203" pitchFamily="34" charset="0"/>
              </a:rPr>
              <a:t> should hold them, but they are highly valuable already.</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Low CMV</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Business could try to increase premiums of these highly volatile customers.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Old Age &amp; Avg CMV</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have higher yearly salary, it might be possible to increase their values with higher premiums.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Young Age &amp; Avg CMV</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are clients who’s monetary value could be increased over time with marketing campaigns.</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5400" b="1" dirty="0">
                <a:solidFill>
                  <a:srgbClr val="E53223"/>
                </a:solidFill>
                <a:latin typeface="Segoe UI" panose="020B0502040204020203" pitchFamily="34" charset="0"/>
                <a:ea typeface="Inter" panose="020B0502030000000004" pitchFamily="34" charset="0"/>
                <a:cs typeface="Segoe UI" panose="020B0502040204020203" pitchFamily="34" charset="0"/>
              </a:rPr>
              <a:t>Customer Scorer Model</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350730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2747178919"/>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400" y="1971020"/>
            <a:ext cx="4299017"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b="1"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Other considerations</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Scorer Model</a:t>
            </a:r>
          </a:p>
        </p:txBody>
      </p:sp>
      <p:sp>
        <p:nvSpPr>
          <p:cNvPr id="2" name="CaixaDeTexto 1">
            <a:extLst>
              <a:ext uri="{FF2B5EF4-FFF2-40B4-BE49-F238E27FC236}">
                <a16:creationId xmlns:a16="http://schemas.microsoft.com/office/drawing/2014/main" id="{F04F1194-BF95-4E7F-95A7-C86B8BEC1E56}"/>
              </a:ext>
            </a:extLst>
          </p:cNvPr>
          <p:cNvSpPr txBox="1"/>
          <p:nvPr/>
        </p:nvSpPr>
        <p:spPr>
          <a:xfrm flipH="1">
            <a:off x="914400" y="3119120"/>
            <a:ext cx="3464560" cy="369332"/>
          </a:xfrm>
          <a:prstGeom prst="rect">
            <a:avLst/>
          </a:prstGeom>
          <a:noFill/>
        </p:spPr>
        <p:txBody>
          <a:bodyPr wrap="square" rtlCol="0">
            <a:spAutoFit/>
          </a:bodyPr>
          <a:lstStyle/>
          <a:p>
            <a:r>
              <a:rPr lang="pt-PT" dirty="0"/>
              <a:t>Os </a:t>
            </a:r>
            <a:r>
              <a:rPr lang="pt-PT" dirty="0" err="1"/>
              <a:t>Premiums</a:t>
            </a:r>
            <a:endParaRPr lang="pt-PT" dirty="0"/>
          </a:p>
        </p:txBody>
      </p:sp>
      <p:sp>
        <p:nvSpPr>
          <p:cNvPr id="4" name="CaixaDeTexto 3">
            <a:extLst>
              <a:ext uri="{FF2B5EF4-FFF2-40B4-BE49-F238E27FC236}">
                <a16:creationId xmlns:a16="http://schemas.microsoft.com/office/drawing/2014/main" id="{A3DD7310-2A00-4036-8953-A80938AD934E}"/>
              </a:ext>
            </a:extLst>
          </p:cNvPr>
          <p:cNvSpPr txBox="1"/>
          <p:nvPr/>
        </p:nvSpPr>
        <p:spPr>
          <a:xfrm>
            <a:off x="914400" y="4836160"/>
            <a:ext cx="3961952" cy="646331"/>
          </a:xfrm>
          <a:prstGeom prst="rect">
            <a:avLst/>
          </a:prstGeom>
          <a:noFill/>
        </p:spPr>
        <p:txBody>
          <a:bodyPr wrap="square" rtlCol="0">
            <a:spAutoFit/>
          </a:bodyPr>
          <a:lstStyle/>
          <a:p>
            <a:r>
              <a:rPr lang="pt-PT" dirty="0"/>
              <a:t>Pros e </a:t>
            </a:r>
            <a:r>
              <a:rPr lang="pt-PT" dirty="0" err="1"/>
              <a:t>Cons</a:t>
            </a:r>
            <a:endParaRPr lang="pt-PT" dirty="0"/>
          </a:p>
          <a:p>
            <a:endParaRPr lang="pt-PT" dirty="0"/>
          </a:p>
        </p:txBody>
      </p:sp>
    </p:spTree>
    <p:extLst>
      <p:ext uri="{BB962C8B-B14F-4D97-AF65-F5344CB8AC3E}">
        <p14:creationId xmlns:p14="http://schemas.microsoft.com/office/powerpoint/2010/main" val="1370116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399" y="2209800"/>
            <a:ext cx="4299017" cy="757130"/>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This model was constructed with the DBSCAN algorithm. Its goal is to segment the customers by their value and future value to the company.</a:t>
            </a:r>
          </a:p>
        </p:txBody>
      </p:sp>
      <p:sp>
        <p:nvSpPr>
          <p:cNvPr id="11" name="TextBox 10">
            <a:extLst>
              <a:ext uri="{FF2B5EF4-FFF2-40B4-BE49-F238E27FC236}">
                <a16:creationId xmlns:a16="http://schemas.microsoft.com/office/drawing/2014/main" id="{884139F2-FAF4-AE45-B26F-2EAB97729771}"/>
              </a:ext>
            </a:extLst>
          </p:cNvPr>
          <p:cNvSpPr txBox="1"/>
          <p:nvPr/>
        </p:nvSpPr>
        <p:spPr>
          <a:xfrm>
            <a:off x="914399" y="3205710"/>
            <a:ext cx="3961953" cy="328955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Avg Age &amp; High CMV</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Business should hold them, but they are highly valuable already.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Avg Age &amp; Low CMV</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Business could try to increase premiums of these highly volatile customers.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Old Age &amp; Avg CMV</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These have higher yearly salary, it might be possible to increase their values with higher premiums.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Young Age &amp; Avg CMV</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These are clients who’s monetary value could be increased over time with marketing campaigns.</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Lobs Model</a:t>
            </a:r>
          </a:p>
        </p:txBody>
      </p:sp>
    </p:spTree>
    <p:extLst>
      <p:ext uri="{BB962C8B-B14F-4D97-AF65-F5344CB8AC3E}">
        <p14:creationId xmlns:p14="http://schemas.microsoft.com/office/powerpoint/2010/main" val="241030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92D955-3C2B-9B49-BE0B-96CB7D766D5B}"/>
              </a:ext>
            </a:extLst>
          </p:cNvPr>
          <p:cNvSpPr/>
          <p:nvPr/>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492515"/>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Relembrar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&amp;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reforçar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o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objetivo</a:t>
            </a:r>
            <a:r>
              <a:rPr lang="en-US" sz="1200" dirty="0">
                <a:solidFill>
                  <a:srgbClr val="00151E"/>
                </a:solidFill>
                <a:latin typeface="Segoe UI Light" panose="020B0502040204020203" pitchFamily="34" charset="0"/>
                <a:cs typeface="Segoe UI Light" panose="020B0502040204020203" pitchFamily="34" charset="0"/>
              </a:rPr>
              <a:t>, AKA 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que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estamos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fazer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p:txBody>
      </p:sp>
      <p:sp>
        <p:nvSpPr>
          <p:cNvPr id="16" name="Retângulo 24">
            <a:extLst>
              <a:ext uri="{FF2B5EF4-FFF2-40B4-BE49-F238E27FC236}">
                <a16:creationId xmlns:a16="http://schemas.microsoft.com/office/drawing/2014/main" id="{2AF4F9EF-4A80-DD47-92B2-E65C40F56E52}"/>
              </a:ext>
            </a:extLst>
          </p:cNvPr>
          <p:cNvSpPr/>
          <p:nvPr/>
        </p:nvSpPr>
        <p:spPr>
          <a:xfrm>
            <a:off x="7856963" y="1184015"/>
            <a:ext cx="26368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ORANDUM AD</a:t>
            </a:r>
          </a:p>
        </p:txBody>
      </p:sp>
      <p:sp>
        <p:nvSpPr>
          <p:cNvPr id="17" name="TextBox 16">
            <a:extLst>
              <a:ext uri="{FF2B5EF4-FFF2-40B4-BE49-F238E27FC236}">
                <a16:creationId xmlns:a16="http://schemas.microsoft.com/office/drawing/2014/main" id="{3938A735-E138-6D43-8FE3-76FA8FFBFF81}"/>
              </a:ext>
            </a:extLst>
          </p:cNvPr>
          <p:cNvSpPr txBox="1"/>
          <p:nvPr/>
        </p:nvSpPr>
        <p:spPr>
          <a:xfrm>
            <a:off x="7831563" y="2567643"/>
            <a:ext cx="2488896" cy="523220"/>
          </a:xfrm>
          <a:prstGeom prst="rect">
            <a:avLst/>
          </a:prstGeom>
          <a:noFill/>
        </p:spPr>
        <p:txBody>
          <a:bodyPr wrap="square">
            <a:spAutoFit/>
          </a:bodyPr>
          <a:lstStyle>
            <a:defPPr>
              <a:defRPr lang="en-US"/>
            </a:defPPr>
            <a:lvl1pPr>
              <a:defRPr b="1" spc="600">
                <a:solidFill>
                  <a:srgbClr val="0000FF"/>
                </a:solidFill>
                <a:latin typeface="Inter" panose="020B0502030000000004" pitchFamily="34" charset="0"/>
                <a:ea typeface="Inter" panose="020B0502030000000004" pitchFamily="34"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Não</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é para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ancorar</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neste</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layout de slide</a:t>
            </a:r>
          </a:p>
        </p:txBody>
      </p:sp>
      <p:sp>
        <p:nvSpPr>
          <p:cNvPr id="19" name="Retângulo 5">
            <a:extLst>
              <a:ext uri="{FF2B5EF4-FFF2-40B4-BE49-F238E27FC236}">
                <a16:creationId xmlns:a16="http://schemas.microsoft.com/office/drawing/2014/main" id="{0FC1C873-366F-6A4E-8FAD-6C2B7A297D2D}"/>
              </a:ext>
            </a:extLst>
          </p:cNvPr>
          <p:cNvSpPr/>
          <p:nvPr/>
        </p:nvSpPr>
        <p:spPr>
          <a:xfrm>
            <a:off x="7831564" y="1447856"/>
            <a:ext cx="24128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rPr>
              <a:t>adversa</a:t>
            </a:r>
            <a:endParaRPr kumimoji="0" lang="en-US" sz="4800" b="1" i="0" u="none" strike="noStrike" kern="1200" cap="none" spc="0" normalizeH="0" baseline="0" noProof="0" dirty="0">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cxnSp>
        <p:nvCxnSpPr>
          <p:cNvPr id="23" name="Conexão reta 34">
            <a:extLst>
              <a:ext uri="{FF2B5EF4-FFF2-40B4-BE49-F238E27FC236}">
                <a16:creationId xmlns:a16="http://schemas.microsoft.com/office/drawing/2014/main" id="{7EE6459B-D33F-0647-ABF5-AA8148FE4D01}"/>
              </a:ext>
            </a:extLst>
          </p:cNvPr>
          <p:cNvCxnSpPr>
            <a:cxnSpLocks/>
          </p:cNvCxnSpPr>
          <p:nvPr/>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2" y="735858"/>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lorem</a:t>
            </a:r>
          </a:p>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err="1">
                <a:ln>
                  <a:noFill/>
                </a:ln>
                <a:solidFill>
                  <a:srgbClr val="E53223"/>
                </a:solidFill>
                <a:effectLst/>
                <a:uLnTx/>
                <a:uFillTx/>
                <a:latin typeface="Segoe UI" panose="020B0502040204020203" pitchFamily="34" charset="0"/>
                <a:cs typeface="Segoe UI" panose="020B0502040204020203" pitchFamily="34" charset="0"/>
              </a:rPr>
              <a:t>ea</a:t>
            </a: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 charisma</a:t>
            </a:r>
          </a:p>
        </p:txBody>
      </p:sp>
      <p:sp>
        <p:nvSpPr>
          <p:cNvPr id="29" name="Oval 28">
            <a:extLst>
              <a:ext uri="{FF2B5EF4-FFF2-40B4-BE49-F238E27FC236}">
                <a16:creationId xmlns:a16="http://schemas.microsoft.com/office/drawing/2014/main" id="{EF0A68F0-E3E1-B54E-A7F2-F592488DDAA0}"/>
              </a:ext>
            </a:extLst>
          </p:cNvPr>
          <p:cNvSpPr/>
          <p:nvPr/>
        </p:nvSpPr>
        <p:spPr>
          <a:xfrm>
            <a:off x="-530657" y="2950538"/>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36659" y="5941399"/>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853873D-7D3C-FD4A-A064-E904325B3407}"/>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1C118D4E-677C-A34A-9FFB-A1D224D30E87}"/>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31" name="Picture 30">
              <a:extLst>
                <a:ext uri="{FF2B5EF4-FFF2-40B4-BE49-F238E27FC236}">
                  <a16:creationId xmlns:a16="http://schemas.microsoft.com/office/drawing/2014/main" id="{DDF9C05F-EFA8-2940-A0AF-15E7B4B5E7E7}"/>
                </a:ext>
              </a:extLst>
            </p:cNvPr>
            <p:cNvPicPr>
              <a:picLocks noChangeAspect="1"/>
            </p:cNvPicPr>
            <p:nvPr/>
          </p:nvPicPr>
          <p:blipFill>
            <a:blip r:embed="rId3"/>
            <a:srcRect/>
            <a:stretch/>
          </p:blipFill>
          <p:spPr>
            <a:xfrm>
              <a:off x="11010789" y="152400"/>
              <a:ext cx="1074779" cy="389895"/>
            </a:xfrm>
            <a:prstGeom prst="rect">
              <a:avLst/>
            </a:prstGeom>
          </p:spPr>
        </p:pic>
      </p:grpSp>
      <p:sp>
        <p:nvSpPr>
          <p:cNvPr id="27"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B653C1EC-DC1A-4E97-850C-D874830C64B8}"/>
              </a:ext>
            </a:extLst>
          </p:cNvPr>
          <p:cNvSpPr txBox="1"/>
          <p:nvPr/>
        </p:nvSpPr>
        <p:spPr>
          <a:xfrm>
            <a:off x="1085102" y="3486593"/>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Slides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seguintes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mostram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resultados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desta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suportado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pela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analise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de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cada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metricas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disponiveis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Tree>
    <p:extLst>
      <p:ext uri="{BB962C8B-B14F-4D97-AF65-F5344CB8AC3E}">
        <p14:creationId xmlns:p14="http://schemas.microsoft.com/office/powerpoint/2010/main" val="177305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p:nvPr/>
            </p:nvCxnSpPr>
            <p:spPr>
              <a:xfrm>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pic>
        <p:nvPicPr>
          <p:cNvPr id="1026" name="Picture 2" descr="ícone jupyter, logo">
            <a:extLst>
              <a:ext uri="{FF2B5EF4-FFF2-40B4-BE49-F238E27FC236}">
                <a16:creationId xmlns:a16="http://schemas.microsoft.com/office/drawing/2014/main" id="{BDCDD265-2489-49D0-9391-CF2EF58CD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38" y="3904006"/>
            <a:ext cx="1603651" cy="80182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356726A8-140A-42CD-B220-1B60D5B591D2}"/>
              </a:ext>
            </a:extLst>
          </p:cNvPr>
          <p:cNvSpPr txBox="1"/>
          <p:nvPr/>
        </p:nvSpPr>
        <p:spPr>
          <a:xfrm>
            <a:off x="598533" y="3427438"/>
            <a:ext cx="1319720" cy="369332"/>
          </a:xfrm>
          <a:prstGeom prst="rect">
            <a:avLst/>
          </a:prstGeom>
          <a:noFill/>
        </p:spPr>
        <p:txBody>
          <a:bodyPr wrap="none" rtlCol="0">
            <a:spAutoFit/>
          </a:bodyPr>
          <a:lstStyle/>
          <a:p>
            <a:r>
              <a:rPr lang="pt-PT" b="1" dirty="0" err="1">
                <a:latin typeface="Segoe UI" panose="020B0502040204020203" pitchFamily="34" charset="0"/>
                <a:cs typeface="Segoe UI" panose="020B0502040204020203" pitchFamily="34" charset="0"/>
              </a:rPr>
              <a:t>Tools</a:t>
            </a:r>
            <a:r>
              <a:rPr lang="pt-PT" b="1" dirty="0">
                <a:latin typeface="Segoe UI" panose="020B0502040204020203" pitchFamily="34" charset="0"/>
                <a:cs typeface="Segoe UI" panose="020B0502040204020203" pitchFamily="34" charset="0"/>
              </a:rPr>
              <a:t> </a:t>
            </a:r>
            <a:r>
              <a:rPr lang="pt-PT" b="1" dirty="0" err="1">
                <a:latin typeface="Segoe UI" panose="020B0502040204020203" pitchFamily="34" charset="0"/>
                <a:cs typeface="Segoe UI" panose="020B0502040204020203" pitchFamily="34" charset="0"/>
              </a:rPr>
              <a:t>used</a:t>
            </a:r>
            <a:endParaRPr lang="pt-PT" b="1" dirty="0">
              <a:latin typeface="Segoe UI" panose="020B0502040204020203" pitchFamily="34" charset="0"/>
              <a:cs typeface="Segoe UI" panose="020B0502040204020203" pitchFamily="34" charset="0"/>
            </a:endParaRPr>
          </a:p>
        </p:txBody>
      </p:sp>
      <p:pic>
        <p:nvPicPr>
          <p:cNvPr id="1028" name="Picture 4" descr="logo-anaconda">
            <a:extLst>
              <a:ext uri="{FF2B5EF4-FFF2-40B4-BE49-F238E27FC236}">
                <a16:creationId xmlns:a16="http://schemas.microsoft.com/office/drawing/2014/main" id="{66C22BC4-3F2E-40B9-9266-4565ECD2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19" y="4565193"/>
            <a:ext cx="1428748" cy="142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3494946" y="1857670"/>
            <a:ext cx="862812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Dealing with duplicates, nulls and data types </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914401" y="1638622"/>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890ADFC-ED87-8442-8D90-703FECE04323}"/>
              </a:ext>
            </a:extLst>
          </p:cNvPr>
          <p:cNvGrpSpPr/>
          <p:nvPr/>
        </p:nvGrpSpPr>
        <p:grpSpPr>
          <a:xfrm>
            <a:off x="11010789" y="152400"/>
            <a:ext cx="1161712" cy="6580430"/>
            <a:chOff x="11010789" y="152400"/>
            <a:chExt cx="1161712" cy="6580430"/>
          </a:xfrm>
        </p:grpSpPr>
        <p:sp>
          <p:nvSpPr>
            <p:cNvPr id="12" name="CaixaDeTexto 189">
              <a:extLst>
                <a:ext uri="{FF2B5EF4-FFF2-40B4-BE49-F238E27FC236}">
                  <a16:creationId xmlns:a16="http://schemas.microsoft.com/office/drawing/2014/main" id="{04EF7C1F-3DC0-4F4A-9731-DFF44320D52A}"/>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CD279AFB-E2AA-834E-AC3F-653DE4F88C9A}"/>
                </a:ext>
              </a:extLst>
            </p:cNvPr>
            <p:cNvPicPr>
              <a:picLocks noChangeAspect="1"/>
            </p:cNvPicPr>
            <p:nvPr/>
          </p:nvPicPr>
          <p:blipFill>
            <a:blip r:embed="rId2"/>
            <a:srcRect/>
            <a:stretch/>
          </p:blipFill>
          <p:spPr>
            <a:xfrm>
              <a:off x="11010789" y="152400"/>
              <a:ext cx="1074776" cy="389895"/>
            </a:xfrm>
            <a:prstGeom prst="rect">
              <a:avLst/>
            </a:prstGeom>
          </p:spPr>
        </p:pic>
      </p:grpSp>
      <p:sp>
        <p:nvSpPr>
          <p:cNvPr id="13" name="TextBox 59">
            <a:extLst>
              <a:ext uri="{FF2B5EF4-FFF2-40B4-BE49-F238E27FC236}">
                <a16:creationId xmlns:a16="http://schemas.microsoft.com/office/drawing/2014/main" id="{9296E6FD-2148-445E-896A-4E2EE2200AB1}"/>
              </a:ext>
            </a:extLst>
          </p:cNvPr>
          <p:cNvSpPr txBox="1"/>
          <p:nvPr/>
        </p:nvSpPr>
        <p:spPr>
          <a:xfrm>
            <a:off x="917658" y="372288"/>
            <a:ext cx="7845342"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EDA</a:t>
            </a:r>
          </a:p>
        </p:txBody>
      </p:sp>
      <p:graphicFrame>
        <p:nvGraphicFramePr>
          <p:cNvPr id="16" name="Tabela 15">
            <a:extLst>
              <a:ext uri="{FF2B5EF4-FFF2-40B4-BE49-F238E27FC236}">
                <a16:creationId xmlns:a16="http://schemas.microsoft.com/office/drawing/2014/main" id="{6DF7425D-9295-4035-9167-1451C745F4E2}"/>
              </a:ext>
            </a:extLst>
          </p:cNvPr>
          <p:cNvGraphicFramePr>
            <a:graphicFrameLocks noGrp="1"/>
          </p:cNvGraphicFramePr>
          <p:nvPr>
            <p:extLst>
              <p:ext uri="{D42A27DB-BD31-4B8C-83A1-F6EECF244321}">
                <p14:modId xmlns:p14="http://schemas.microsoft.com/office/powerpoint/2010/main" val="1187204274"/>
              </p:ext>
            </p:extLst>
          </p:nvPr>
        </p:nvGraphicFramePr>
        <p:xfrm>
          <a:off x="552400" y="2408235"/>
          <a:ext cx="7777328" cy="3794760"/>
        </p:xfrm>
        <a:graphic>
          <a:graphicData uri="http://schemas.openxmlformats.org/drawingml/2006/table">
            <a:tbl>
              <a:tblPr firstRow="1" bandRow="1">
                <a:tableStyleId>{5C22544A-7EE6-4342-B048-85BDC9FD1C3A}</a:tableStyleId>
              </a:tblPr>
              <a:tblGrid>
                <a:gridCol w="1944332">
                  <a:extLst>
                    <a:ext uri="{9D8B030D-6E8A-4147-A177-3AD203B41FA5}">
                      <a16:colId xmlns:a16="http://schemas.microsoft.com/office/drawing/2014/main" val="2508008434"/>
                    </a:ext>
                  </a:extLst>
                </a:gridCol>
                <a:gridCol w="1944332">
                  <a:extLst>
                    <a:ext uri="{9D8B030D-6E8A-4147-A177-3AD203B41FA5}">
                      <a16:colId xmlns:a16="http://schemas.microsoft.com/office/drawing/2014/main" val="2046021593"/>
                    </a:ext>
                  </a:extLst>
                </a:gridCol>
                <a:gridCol w="1944332">
                  <a:extLst>
                    <a:ext uri="{9D8B030D-6E8A-4147-A177-3AD203B41FA5}">
                      <a16:colId xmlns:a16="http://schemas.microsoft.com/office/drawing/2014/main" val="603480484"/>
                    </a:ext>
                  </a:extLst>
                </a:gridCol>
                <a:gridCol w="1944332">
                  <a:extLst>
                    <a:ext uri="{9D8B030D-6E8A-4147-A177-3AD203B41FA5}">
                      <a16:colId xmlns:a16="http://schemas.microsoft.com/office/drawing/2014/main" val="2715414280"/>
                    </a:ext>
                  </a:extLst>
                </a:gridCol>
              </a:tblGrid>
              <a:tr h="19540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Filled</a:t>
                      </a:r>
                      <a:r>
                        <a:rPr lang="pt-PT" sz="1100" b="0" dirty="0">
                          <a:latin typeface="Segoe UI" panose="020B0502040204020203" pitchFamily="34" charset="0"/>
                          <a:cs typeface="Segoe UI" panose="020B0502040204020203" pitchFamily="34" charset="0"/>
                        </a:rPr>
                        <a:t> </a:t>
                      </a:r>
                      <a:r>
                        <a:rPr lang="pt-PT" sz="1100" b="0" dirty="0" err="1">
                          <a:latin typeface="Segoe UI" panose="020B0502040204020203" pitchFamily="34" charset="0"/>
                          <a:cs typeface="Segoe UI" panose="020B0502040204020203" pitchFamily="34" charset="0"/>
                        </a:rPr>
                        <a:t>Values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Nulls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Type</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First</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year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policy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30</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Educational</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degree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Object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Gross </a:t>
                      </a:r>
                      <a:r>
                        <a:rPr lang="pt-PT" sz="1100" dirty="0" err="1">
                          <a:solidFill>
                            <a:srgbClr val="000000"/>
                          </a:solidFill>
                          <a:latin typeface="Segoe UI Light" panose="020B0502040204020203" pitchFamily="34" charset="0"/>
                          <a:cs typeface="Segoe UI Light" panose="020B0502040204020203" pitchFamily="34" charset="0"/>
                        </a:rPr>
                        <a:t>monthly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salary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Geographic</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location</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area</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Has</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children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42804">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monetary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value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9395117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Claim</a:t>
                      </a:r>
                      <a:r>
                        <a:rPr lang="pt-PT" sz="1100" dirty="0">
                          <a:solidFill>
                            <a:srgbClr val="000000"/>
                          </a:solidFill>
                          <a:latin typeface="Segoe UI Light" panose="020B0502040204020203" pitchFamily="34" charset="0"/>
                          <a:cs typeface="Segoe UI Light" panose="020B0502040204020203" pitchFamily="34" charset="0"/>
                        </a:rPr>
                        <a:t>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22337130"/>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Premium in LOB: Motor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48702770"/>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Household</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137368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Health</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10253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8329945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Life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10192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41544813"/>
                  </a:ext>
                </a:extLst>
              </a:tr>
              <a:tr h="321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Work</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compensation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10210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73929360"/>
                  </a:ext>
                </a:extLst>
              </a:tr>
            </a:tbl>
          </a:graphicData>
        </a:graphic>
      </p:graphicFrame>
      <p:sp>
        <p:nvSpPr>
          <p:cNvPr id="17" name="Rectangle: Rounded Corners 19">
            <a:extLst>
              <a:ext uri="{FF2B5EF4-FFF2-40B4-BE49-F238E27FC236}">
                <a16:creationId xmlns:a16="http://schemas.microsoft.com/office/drawing/2014/main" id="{DEF8F705-4D11-4C41-9CCC-65AD38A217A9}"/>
              </a:ext>
            </a:extLst>
          </p:cNvPr>
          <p:cNvSpPr/>
          <p:nvPr/>
        </p:nvSpPr>
        <p:spPr>
          <a:xfrm>
            <a:off x="9041868" y="2681408"/>
            <a:ext cx="2597732" cy="275208"/>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3 duplicates were removed</a:t>
            </a:r>
          </a:p>
          <a:p>
            <a:pPr algn="ctr"/>
            <a:endParaRPr lang="pt-PT" sz="1200" b="1" dirty="0">
              <a:solidFill>
                <a:srgbClr val="FFFFFF"/>
              </a:solidFill>
              <a:latin typeface="Segoe UI Bold"/>
              <a:cs typeface="Segoe UI Semibold" panose="020B0702040204020203" pitchFamily="34" charset="0"/>
            </a:endParaRPr>
          </a:p>
        </p:txBody>
      </p:sp>
      <p:sp>
        <p:nvSpPr>
          <p:cNvPr id="18" name="Rectangle: Rounded Corners 20">
            <a:extLst>
              <a:ext uri="{FF2B5EF4-FFF2-40B4-BE49-F238E27FC236}">
                <a16:creationId xmlns:a16="http://schemas.microsoft.com/office/drawing/2014/main" id="{420A6253-0146-4E12-8066-9B1EB32415A5}"/>
              </a:ext>
            </a:extLst>
          </p:cNvPr>
          <p:cNvSpPr/>
          <p:nvPr/>
        </p:nvSpPr>
        <p:spPr>
          <a:xfrm>
            <a:off x="9025590" y="3162280"/>
            <a:ext cx="2614009" cy="49531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Rows with null data for children were removed</a:t>
            </a:r>
          </a:p>
          <a:p>
            <a:pPr algn="ctr"/>
            <a:endParaRPr lang="pt-PT" sz="1200" b="1" dirty="0">
              <a:solidFill>
                <a:srgbClr val="FFFFFF"/>
              </a:solidFill>
              <a:latin typeface="Segoe UI Bold"/>
              <a:cs typeface="Segoe UI Semibold" panose="020B0702040204020203" pitchFamily="34" charset="0"/>
            </a:endParaRPr>
          </a:p>
        </p:txBody>
      </p:sp>
      <p:sp>
        <p:nvSpPr>
          <p:cNvPr id="19" name="Rectangle: Rounded Corners 21">
            <a:extLst>
              <a:ext uri="{FF2B5EF4-FFF2-40B4-BE49-F238E27FC236}">
                <a16:creationId xmlns:a16="http://schemas.microsoft.com/office/drawing/2014/main" id="{BADFB258-73A6-48C2-AAF8-4B9BDEE82321}"/>
              </a:ext>
            </a:extLst>
          </p:cNvPr>
          <p:cNvSpPr/>
          <p:nvPr/>
        </p:nvSpPr>
        <p:spPr>
          <a:xfrm>
            <a:off x="9061104" y="3845857"/>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First year policy, customer age and has children were converted to </a:t>
            </a:r>
            <a:r>
              <a:rPr lang="en-IE" sz="1200" b="1" dirty="0" err="1">
                <a:solidFill>
                  <a:srgbClr val="FFFFFF"/>
                </a:solidFill>
                <a:latin typeface="Segoe UI Bold"/>
                <a:cs typeface="Segoe UI Semibold" panose="020B0702040204020203" pitchFamily="34" charset="0"/>
              </a:rPr>
              <a:t>ints</a:t>
            </a:r>
            <a:endParaRPr lang="en-IE" sz="1200" b="1" dirty="0">
              <a:solidFill>
                <a:srgbClr val="FFFFFF"/>
              </a:solidFill>
              <a:latin typeface="Segoe UI Bold"/>
              <a:cs typeface="Segoe UI Semibold" panose="020B0702040204020203" pitchFamily="34" charset="0"/>
            </a:endParaRPr>
          </a:p>
          <a:p>
            <a:pPr algn="ctr"/>
            <a:endParaRPr lang="pt-PT" sz="1200" b="1" dirty="0">
              <a:solidFill>
                <a:srgbClr val="FFFFFF"/>
              </a:solidFill>
              <a:latin typeface="Segoe UI Bold"/>
              <a:cs typeface="Segoe UI Semibold" panose="020B0702040204020203" pitchFamily="34" charset="0"/>
            </a:endParaRPr>
          </a:p>
        </p:txBody>
      </p:sp>
      <p:sp>
        <p:nvSpPr>
          <p:cNvPr id="20" name="Rectangle: Rounded Corners 22">
            <a:extLst>
              <a:ext uri="{FF2B5EF4-FFF2-40B4-BE49-F238E27FC236}">
                <a16:creationId xmlns:a16="http://schemas.microsoft.com/office/drawing/2014/main" id="{0A1528A1-F243-4EF2-A79B-5B88D8382BBB}"/>
              </a:ext>
            </a:extLst>
          </p:cNvPr>
          <p:cNvSpPr/>
          <p:nvPr/>
        </p:nvSpPr>
        <p:spPr>
          <a:xfrm>
            <a:off x="9053705" y="4690716"/>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Null values filled with the mean using KNN Imputer</a:t>
            </a:r>
          </a:p>
          <a:p>
            <a:pPr algn="ctr"/>
            <a:endParaRPr lang="pt-PT" sz="1200" b="1" dirty="0">
              <a:solidFill>
                <a:srgbClr val="FFFFFF"/>
              </a:solidFill>
              <a:latin typeface="Segoe UI Bold"/>
              <a:cs typeface="Segoe UI Semibold" panose="020B0702040204020203" pitchFamily="34" charset="0"/>
            </a:endParaRPr>
          </a:p>
        </p:txBody>
      </p:sp>
      <p:sp>
        <p:nvSpPr>
          <p:cNvPr id="21" name="Rectangle: Rounded Corners 23">
            <a:extLst>
              <a:ext uri="{FF2B5EF4-FFF2-40B4-BE49-F238E27FC236}">
                <a16:creationId xmlns:a16="http://schemas.microsoft.com/office/drawing/2014/main" id="{CD98082E-F26E-4E1C-8F0C-C30E24E334A8}"/>
              </a:ext>
            </a:extLst>
          </p:cNvPr>
          <p:cNvSpPr/>
          <p:nvPr/>
        </p:nvSpPr>
        <p:spPr>
          <a:xfrm>
            <a:off x="9025590" y="5619565"/>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10272 rows</a:t>
            </a:r>
          </a:p>
        </p:txBody>
      </p:sp>
    </p:spTree>
    <p:extLst>
      <p:ext uri="{BB962C8B-B14F-4D97-AF65-F5344CB8AC3E}">
        <p14:creationId xmlns:p14="http://schemas.microsoft.com/office/powerpoint/2010/main" val="293581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Outliers can be difficult to work with. There’s always the risk of removing interesting and valuable data points. We had a lot of questions, mainly on where to draw the line and how to draw it.</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2619306"/>
            <a:chOff x="4586404" y="3384092"/>
            <a:chExt cx="1674365" cy="2291781"/>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41378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 but most of them still made sense, mainly in the LOB Life, so we just used this method as support for decision making.</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494078"/>
              <a:chOff x="4555604" y="3339823"/>
              <a:chExt cx="1742775" cy="249407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144655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Since we took a decisive approach when removing outliers, we didn’t experiment with this alternative too much. In the end, we only did binning in the age feature.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8300"/>
            <a:chOff x="8190406" y="3384092"/>
            <a:chExt cx="1926360" cy="2848300"/>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2848073"/>
              <a:chOff x="4586404" y="3384092"/>
              <a:chExt cx="1796563" cy="2848073"/>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We found it very difficult to see graphical representations of the data when we kept the outliers. Initially, we marked them in a dummy feature, but opted to not include these observations in the models, so we revised the code and removed them in the end.</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395067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
        <p:nvSpPr>
          <p:cNvPr id="45" name="Rectangle: Rounded Corners 44">
            <a:extLst>
              <a:ext uri="{FF2B5EF4-FFF2-40B4-BE49-F238E27FC236}">
                <a16:creationId xmlns:a16="http://schemas.microsoft.com/office/drawing/2014/main" id="{503F798D-A3DC-4666-AD4E-FC394B12FEAF}"/>
              </a:ext>
            </a:extLst>
          </p:cNvPr>
          <p:cNvSpPr/>
          <p:nvPr/>
        </p:nvSpPr>
        <p:spPr>
          <a:xfrm>
            <a:off x="2795312"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Mark candidates using Interquartile range</a:t>
            </a:r>
            <a:endParaRPr lang="pt-PT" sz="1200" b="1" dirty="0">
              <a:solidFill>
                <a:srgbClr val="FFFFFF"/>
              </a:solidFill>
              <a:latin typeface="Segoe UI Bold"/>
              <a:cs typeface="Segoe UI Semibold" panose="020B0702040204020203" pitchFamily="34" charset="0"/>
            </a:endParaRPr>
          </a:p>
        </p:txBody>
      </p:sp>
      <p:sp>
        <p:nvSpPr>
          <p:cNvPr id="5" name="Arrow: Curved Up 4">
            <a:extLst>
              <a:ext uri="{FF2B5EF4-FFF2-40B4-BE49-F238E27FC236}">
                <a16:creationId xmlns:a16="http://schemas.microsoft.com/office/drawing/2014/main" id="{3E2C65E6-06C5-4851-9219-A906498101B2}"/>
              </a:ext>
            </a:extLst>
          </p:cNvPr>
          <p:cNvSpPr/>
          <p:nvPr/>
        </p:nvSpPr>
        <p:spPr>
          <a:xfrm>
            <a:off x="4057094" y="3852910"/>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7B672B30-8C5D-441A-A86D-411D8BEC47FB}"/>
              </a:ext>
            </a:extLst>
          </p:cNvPr>
          <p:cNvSpPr/>
          <p:nvPr/>
        </p:nvSpPr>
        <p:spPr>
          <a:xfrm>
            <a:off x="4820669" y="2812774"/>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Analyse outlier candidates</a:t>
            </a:r>
            <a:endParaRPr lang="pt-PT" sz="1200" b="1" dirty="0">
              <a:solidFill>
                <a:srgbClr val="FFFFFF"/>
              </a:solidFill>
              <a:latin typeface="Segoe UI Bold"/>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A7DD0715-DB04-4CAB-AE61-6E3706C1E24B}"/>
              </a:ext>
            </a:extLst>
          </p:cNvPr>
          <p:cNvSpPr/>
          <p:nvPr/>
        </p:nvSpPr>
        <p:spPr>
          <a:xfrm>
            <a:off x="6846026"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Manually remove extreme or abnormal data</a:t>
            </a:r>
            <a:endParaRPr lang="pt-PT" sz="1200" b="1" dirty="0">
              <a:solidFill>
                <a:srgbClr val="FFFFFF"/>
              </a:solidFill>
              <a:latin typeface="Segoe UI Bold"/>
              <a:cs typeface="Segoe UI Semibold" panose="020B0702040204020203" pitchFamily="34" charset="0"/>
            </a:endParaRPr>
          </a:p>
        </p:txBody>
      </p:sp>
      <p:sp>
        <p:nvSpPr>
          <p:cNvPr id="48" name="Arrow: Curved Up 47">
            <a:extLst>
              <a:ext uri="{FF2B5EF4-FFF2-40B4-BE49-F238E27FC236}">
                <a16:creationId xmlns:a16="http://schemas.microsoft.com/office/drawing/2014/main" id="{F4B10D0B-63C1-4702-8909-B4248010F71E}"/>
              </a:ext>
            </a:extLst>
          </p:cNvPr>
          <p:cNvSpPr/>
          <p:nvPr/>
        </p:nvSpPr>
        <p:spPr>
          <a:xfrm>
            <a:off x="6091564" y="3845509"/>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9" name="Rectangle: Rounded Corners 48">
            <a:extLst>
              <a:ext uri="{FF2B5EF4-FFF2-40B4-BE49-F238E27FC236}">
                <a16:creationId xmlns:a16="http://schemas.microsoft.com/office/drawing/2014/main" id="{D07BCEAA-0F82-4B93-AB1A-7F919CC3F6EB}"/>
              </a:ext>
            </a:extLst>
          </p:cNvPr>
          <p:cNvSpPr/>
          <p:nvPr/>
        </p:nvSpPr>
        <p:spPr>
          <a:xfrm>
            <a:off x="9052224" y="5504151"/>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10244 rows</a:t>
            </a:r>
          </a:p>
        </p:txBody>
      </p:sp>
      <p:sp>
        <p:nvSpPr>
          <p:cNvPr id="52" name="Retângulo 18">
            <a:extLst>
              <a:ext uri="{FF2B5EF4-FFF2-40B4-BE49-F238E27FC236}">
                <a16:creationId xmlns:a16="http://schemas.microsoft.com/office/drawing/2014/main" id="{628100BC-E205-4A5F-8C46-56B76A635BDA}"/>
              </a:ext>
            </a:extLst>
          </p:cNvPr>
          <p:cNvSpPr/>
          <p:nvPr/>
        </p:nvSpPr>
        <p:spPr>
          <a:xfrm>
            <a:off x="10501721" y="4415580"/>
            <a:ext cx="1527150" cy="276999"/>
          </a:xfrm>
          <a:prstGeom prst="rect">
            <a:avLst/>
          </a:prstGeom>
        </p:spPr>
        <p:txBody>
          <a:bodyPr wrap="square">
            <a:spAutoFit/>
          </a:bodyPr>
          <a:lstStyle/>
          <a:p>
            <a:pPr marR="0" lvl="0" algn="l" defTabSz="914400" rtl="0" eaLnBrk="1" fontAlgn="auto" latinLnBrk="0" hangingPunct="1">
              <a:spcBef>
                <a:spcPts val="0"/>
              </a:spcBef>
              <a:spcAft>
                <a:spcPts val="600"/>
              </a:spcAft>
              <a:buClrTx/>
              <a:buSzTx/>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Resulting dataset</a:t>
            </a:r>
          </a:p>
        </p:txBody>
      </p:sp>
      <p:sp>
        <p:nvSpPr>
          <p:cNvPr id="53" name="Rectangle: Rounded Corners 52">
            <a:extLst>
              <a:ext uri="{FF2B5EF4-FFF2-40B4-BE49-F238E27FC236}">
                <a16:creationId xmlns:a16="http://schemas.microsoft.com/office/drawing/2014/main" id="{8F1D4D03-135E-4C20-92E1-D6CBB6094346}"/>
              </a:ext>
            </a:extLst>
          </p:cNvPr>
          <p:cNvSpPr/>
          <p:nvPr/>
        </p:nvSpPr>
        <p:spPr>
          <a:xfrm>
            <a:off x="9127640" y="3083520"/>
            <a:ext cx="2377820"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28 outliers</a:t>
            </a:r>
          </a:p>
        </p:txBody>
      </p:sp>
      <p:sp>
        <p:nvSpPr>
          <p:cNvPr id="6" name="Arrow: Right 5">
            <a:extLst>
              <a:ext uri="{FF2B5EF4-FFF2-40B4-BE49-F238E27FC236}">
                <a16:creationId xmlns:a16="http://schemas.microsoft.com/office/drawing/2014/main" id="{90577323-CFBE-490A-8D56-C6009FB60BDB}"/>
              </a:ext>
            </a:extLst>
          </p:cNvPr>
          <p:cNvSpPr/>
          <p:nvPr/>
        </p:nvSpPr>
        <p:spPr>
          <a:xfrm>
            <a:off x="8416030" y="3328041"/>
            <a:ext cx="676098" cy="2052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C0284E-7B65-4727-A9DC-693FC0878DE5}"/>
              </a:ext>
            </a:extLst>
          </p:cNvPr>
          <p:cNvSpPr/>
          <p:nvPr/>
        </p:nvSpPr>
        <p:spPr>
          <a:xfrm>
            <a:off x="10209322" y="3852908"/>
            <a:ext cx="381735" cy="1571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1D1E1D-873C-4F8D-BE66-51B09EDD6EE6}"/>
              </a:ext>
            </a:extLst>
          </p:cNvPr>
          <p:cNvSpPr/>
          <p:nvPr/>
        </p:nvSpPr>
        <p:spPr>
          <a:xfrm>
            <a:off x="3233561" y="2007825"/>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Our approach was, with the support of interquartile ranges, detect and remove extreme or abnormal data points. </a:t>
            </a:r>
            <a:r>
              <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This approach intention was to keep as much information as possible.</a:t>
            </a: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Tree>
    <p:extLst>
      <p:ext uri="{BB962C8B-B14F-4D97-AF65-F5344CB8AC3E}">
        <p14:creationId xmlns:p14="http://schemas.microsoft.com/office/powerpoint/2010/main" val="2952158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2961287" y="269913"/>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1376383" y="938131"/>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474087" y="170459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475604" y="2255460"/>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695934" y="2817128"/>
            <a:ext cx="1671123" cy="2846933"/>
            <a:chOff x="10117530" y="3428773"/>
            <a:chExt cx="1671123" cy="2846933"/>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279642"/>
              <a:chOff x="4572001" y="3384092"/>
              <a:chExt cx="1555729" cy="2279642"/>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1754326"/>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X: Motor, Household, Life, Health and Work Compensation</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rt : rate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dt : date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amt :amount</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atr : atribute</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276999"/>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Legend:</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25</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1970235596"/>
              </p:ext>
            </p:extLst>
          </p:nvPr>
        </p:nvGraphicFramePr>
        <p:xfrm>
          <a:off x="1491777" y="1193242"/>
          <a:ext cx="8482238" cy="5350359"/>
        </p:xfrm>
        <a:graphic>
          <a:graphicData uri="http://schemas.openxmlformats.org/drawingml/2006/table">
            <a:tbl>
              <a:tblPr firstRow="1" bandRow="1">
                <a:tableStyleId>{5C22544A-7EE6-4342-B048-85BDC9FD1C3A}</a:tableStyleId>
              </a:tblPr>
              <a:tblGrid>
                <a:gridCol w="1344930">
                  <a:extLst>
                    <a:ext uri="{9D8B030D-6E8A-4147-A177-3AD203B41FA5}">
                      <a16:colId xmlns:a16="http://schemas.microsoft.com/office/drawing/2014/main" val="2508008434"/>
                    </a:ext>
                  </a:extLst>
                </a:gridCol>
                <a:gridCol w="742263">
                  <a:extLst>
                    <a:ext uri="{9D8B030D-6E8A-4147-A177-3AD203B41FA5}">
                      <a16:colId xmlns:a16="http://schemas.microsoft.com/office/drawing/2014/main" val="3786089995"/>
                    </a:ext>
                  </a:extLst>
                </a:gridCol>
                <a:gridCol w="779780">
                  <a:extLst>
                    <a:ext uri="{9D8B030D-6E8A-4147-A177-3AD203B41FA5}">
                      <a16:colId xmlns:a16="http://schemas.microsoft.com/office/drawing/2014/main" val="1955863900"/>
                    </a:ext>
                  </a:extLst>
                </a:gridCol>
                <a:gridCol w="451168">
                  <a:extLst>
                    <a:ext uri="{9D8B030D-6E8A-4147-A177-3AD203B41FA5}">
                      <a16:colId xmlns:a16="http://schemas.microsoft.com/office/drawing/2014/main" val="2272852241"/>
                    </a:ext>
                  </a:extLst>
                </a:gridCol>
                <a:gridCol w="986155">
                  <a:extLst>
                    <a:ext uri="{9D8B030D-6E8A-4147-A177-3AD203B41FA5}">
                      <a16:colId xmlns:a16="http://schemas.microsoft.com/office/drawing/2014/main" val="2678201767"/>
                    </a:ext>
                  </a:extLst>
                </a:gridCol>
                <a:gridCol w="4177942">
                  <a:extLst>
                    <a:ext uri="{9D8B030D-6E8A-4147-A177-3AD203B41FA5}">
                      <a16:colId xmlns:a16="http://schemas.microsoft.com/office/drawing/2014/main" val="2046021593"/>
                    </a:ext>
                  </a:extLst>
                </a:gridCol>
              </a:tblGrid>
              <a:tr h="239711">
                <a:tc>
                  <a:txBody>
                    <a:bodyPr/>
                    <a:lstStyle/>
                    <a:p>
                      <a:r>
                        <a:rPr lang="pt-PT" sz="1100" b="0" dirty="0" err="1">
                          <a:latin typeface="Segoe UI Light" panose="020B0502040204020203" pitchFamily="34" charset="0"/>
                          <a:cs typeface="Segoe UI Light" panose="020B0502040204020203" pitchFamily="34" charset="0"/>
                        </a:rPr>
                        <a:t>Old</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Columns</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MinMax</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Standard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Log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Square</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Root</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Light" panose="020B0502040204020203" pitchFamily="34" charset="0"/>
                          <a:cs typeface="Segoe UI Light" panose="020B0502040204020203" pitchFamily="34" charset="0"/>
                        </a:rPr>
                        <a:t>Description</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atr_cust_age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562197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dt_fpy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a:solidFill>
                            <a:srgbClr val="000000"/>
                          </a:solidFill>
                          <a:latin typeface="Segoe UI Light" panose="020B0502040204020203" pitchFamily="34" charset="0"/>
                          <a:cs typeface="Segoe UI Light" panose="020B0502040204020203" pitchFamily="34" charset="0"/>
                        </a:rPr>
                        <a:t>Date </a:t>
                      </a:r>
                      <a:r>
                        <a:rPr lang="pt-PT" sz="1100" b="0" dirty="0" err="1">
                          <a:solidFill>
                            <a:srgbClr val="000000"/>
                          </a:solidFill>
                          <a:latin typeface="Segoe UI Light" panose="020B0502040204020203" pitchFamily="34" charset="0"/>
                          <a:cs typeface="Segoe UI Light" panose="020B0502040204020203" pitchFamily="34" charset="0"/>
                        </a:rPr>
                        <a:t>when</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activated</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policy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1209029"/>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amt_gms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Custoemr</a:t>
                      </a:r>
                      <a:r>
                        <a:rPr lang="pt-PT" sz="1100" b="0" dirty="0">
                          <a:solidFill>
                            <a:srgbClr val="000000"/>
                          </a:solidFill>
                          <a:latin typeface="Segoe UI Light" panose="020B0502040204020203" pitchFamily="34" charset="0"/>
                          <a:cs typeface="Segoe UI Light" panose="020B0502040204020203" pitchFamily="34" charset="0"/>
                        </a:rPr>
                        <a:t> gross </a:t>
                      </a:r>
                      <a:r>
                        <a:rPr lang="pt-PT" sz="1100" b="0" dirty="0" err="1">
                          <a:solidFill>
                            <a:srgbClr val="000000"/>
                          </a:solidFill>
                          <a:latin typeface="Segoe UI Light" panose="020B0502040204020203" pitchFamily="34" charset="0"/>
                          <a:cs typeface="Segoe UI Light" panose="020B0502040204020203" pitchFamily="34" charset="0"/>
                        </a:rPr>
                        <a:t>monthly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salary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3370564"/>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amt_cmv</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monetary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value</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686191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amt_plob_X</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Amount</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premium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pays for </a:t>
                      </a:r>
                      <a:r>
                        <a:rPr lang="pt-PT" sz="1100" b="0" dirty="0" err="1">
                          <a:solidFill>
                            <a:srgbClr val="000000"/>
                          </a:solidFill>
                          <a:latin typeface="Segoe UI Light" panose="020B0502040204020203" pitchFamily="34" charset="0"/>
                          <a:cs typeface="Segoe UI Light" panose="020B0502040204020203" pitchFamily="34" charset="0"/>
                        </a:rPr>
                        <a:t>each</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line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business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5208238"/>
                  </a:ext>
                </a:extLst>
              </a:tr>
              <a:tr h="239711">
                <a:tc>
                  <a:txBody>
                    <a:bodyPr/>
                    <a:lstStyle/>
                    <a:p>
                      <a:r>
                        <a:rPr lang="pt-PT" sz="1100" b="0" dirty="0">
                          <a:solidFill>
                            <a:schemeClr val="bg2"/>
                          </a:solidFill>
                          <a:latin typeface="Segoe UI Light" panose="020B0502040204020203" pitchFamily="34" charset="0"/>
                          <a:cs typeface="Segoe UI Light" panose="020B0502040204020203" pitchFamily="34" charset="0"/>
                        </a:rPr>
                        <a:t>New </a:t>
                      </a:r>
                      <a:r>
                        <a:rPr lang="pt-PT" sz="1100" b="0" dirty="0" err="1">
                          <a:solidFill>
                            <a:schemeClr val="bg2"/>
                          </a:solidFill>
                          <a:latin typeface="Segoe UI Light" panose="020B0502040204020203" pitchFamily="34" charset="0"/>
                          <a:cs typeface="Segoe UI Light" panose="020B0502040204020203" pitchFamily="34" charset="0"/>
                        </a:rPr>
                        <a:t>Columns</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MinMax</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Standard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Square</a:t>
                      </a:r>
                      <a:r>
                        <a:rPr lang="pt-PT" sz="1100" b="0" dirty="0">
                          <a:solidFill>
                            <a:schemeClr val="bg2"/>
                          </a:solidFill>
                          <a:latin typeface="Segoe UI Light" panose="020B0502040204020203" pitchFamily="34" charset="0"/>
                          <a:cs typeface="Segoe UI Light" panose="020B0502040204020203" pitchFamily="34" charset="0"/>
                        </a:rPr>
                        <a:t> </a:t>
                      </a:r>
                      <a:r>
                        <a:rPr lang="pt-PT" sz="1100" b="0" dirty="0" err="1">
                          <a:solidFill>
                            <a:schemeClr val="bg2"/>
                          </a:solidFill>
                          <a:latin typeface="Segoe UI Light" panose="020B0502040204020203" pitchFamily="34" charset="0"/>
                          <a:cs typeface="Segoe UI Light" panose="020B0502040204020203" pitchFamily="34" charset="0"/>
                        </a:rPr>
                        <a:t>Root</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solidFill>
                            <a:schemeClr val="bg2"/>
                          </a:solidFill>
                          <a:latin typeface="Segoe UI Light" panose="020B0502040204020203" pitchFamily="34" charset="0"/>
                          <a:cs typeface="Segoe UI Light" panose="020B0502040204020203" pitchFamily="34" charset="0"/>
                        </a:rPr>
                        <a:t>Description</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63439695"/>
                  </a:ext>
                </a:extLst>
              </a:tr>
              <a:tr h="239711">
                <a:tc>
                  <a:txBody>
                    <a:bodyPr/>
                    <a:lstStyle/>
                    <a:p>
                      <a:r>
                        <a:rPr lang="pt-PT" sz="1100" dirty="0" err="1">
                          <a:latin typeface="Segoe UI Light" panose="020B0502040204020203" pitchFamily="34" charset="0"/>
                          <a:cs typeface="Segoe UI Light" panose="020B0502040204020203" pitchFamily="34" charset="0"/>
                        </a:rPr>
                        <a:t>atr_fpy_to_date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How</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many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since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first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policy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reference</a:t>
                      </a:r>
                      <a:r>
                        <a:rPr lang="pt-PT" sz="1100" dirty="0">
                          <a:latin typeface="Segoe UI Light" panose="020B0502040204020203" pitchFamily="34" charset="0"/>
                          <a:cs typeface="Segoe UI Light"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39711">
                <a:tc>
                  <a:txBody>
                    <a:bodyPr/>
                    <a:lstStyle/>
                    <a:p>
                      <a:r>
                        <a:rPr lang="pt-PT" sz="1100" dirty="0" err="1">
                          <a:latin typeface="Segoe UI Light" panose="020B0502040204020203" pitchFamily="34" charset="0"/>
                          <a:cs typeface="Segoe UI Light" panose="020B0502040204020203" pitchFamily="34" charset="0"/>
                        </a:rPr>
                        <a:t>amt_premium_total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Sum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every</a:t>
                      </a:r>
                      <a:r>
                        <a:rPr lang="pt-PT" sz="1100" dirty="0">
                          <a:latin typeface="Segoe UI Light" panose="020B0502040204020203" pitchFamily="34" charset="0"/>
                          <a:cs typeface="Segoe UI Light" panose="020B0502040204020203" pitchFamily="34" charset="0"/>
                        </a:rPr>
                        <a:t> premium for a </a:t>
                      </a:r>
                      <a:r>
                        <a:rPr lang="pt-PT" sz="1100" dirty="0" err="1">
                          <a:latin typeface="Segoe UI Light" panose="020B0502040204020203" pitchFamily="34" charset="0"/>
                          <a:cs typeface="Segoe UI Light" panose="020B0502040204020203" pitchFamily="34" charset="0"/>
                        </a:rPr>
                        <a:t>customer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394819">
                <a:tc>
                  <a:txBody>
                    <a:bodyPr/>
                    <a:lstStyle/>
                    <a:p>
                      <a:r>
                        <a:rPr lang="pt-PT" sz="1100" dirty="0" err="1">
                          <a:latin typeface="Segoe UI Light" panose="020B0502040204020203" pitchFamily="34" charset="0"/>
                          <a:cs typeface="Segoe UI Light" panose="020B0502040204020203" pitchFamily="34" charset="0"/>
                        </a:rPr>
                        <a:t>outlier_candidate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Marked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that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were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above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below</a:t>
                      </a:r>
                      <a:r>
                        <a:rPr lang="pt-PT" sz="1100" dirty="0">
                          <a:latin typeface="Segoe UI Light" panose="020B0502040204020203" pitchFamily="34" charset="0"/>
                          <a:cs typeface="Segoe UI Light" panose="020B0502040204020203" pitchFamily="34" charset="0"/>
                        </a:rPr>
                        <a:t> 1.5 times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interquartile</a:t>
                      </a:r>
                      <a:r>
                        <a:rPr lang="pt-PT" sz="1100" dirty="0">
                          <a:latin typeface="Segoe UI Light" panose="020B0502040204020203" pitchFamily="34" charset="0"/>
                          <a:cs typeface="Segoe UI Light"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269411">
                <a:tc>
                  <a:txBody>
                    <a:bodyPr/>
                    <a:lstStyle/>
                    <a:p>
                      <a:r>
                        <a:rPr lang="pt-PT" sz="1100" dirty="0" err="1">
                          <a:latin typeface="Segoe UI Light" panose="020B0502040204020203" pitchFamily="34" charset="0"/>
                          <a:cs typeface="Segoe UI Light" panose="020B0502040204020203" pitchFamily="34" charset="0"/>
                        </a:rPr>
                        <a:t>rt_plob_X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Rates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39711">
                <a:tc>
                  <a:txBody>
                    <a:bodyPr/>
                    <a:lstStyle/>
                    <a:p>
                      <a:r>
                        <a:rPr lang="pt-PT" sz="1100" dirty="0" err="1">
                          <a:latin typeface="Segoe UI Light" panose="020B0502040204020203" pitchFamily="34" charset="0"/>
                          <a:cs typeface="Segoe UI Light" panose="020B0502040204020203" pitchFamily="34" charset="0"/>
                        </a:rPr>
                        <a:t>amt_gys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salary</a:t>
                      </a:r>
                      <a:r>
                        <a:rPr lang="pt-PT" sz="1100" dirty="0">
                          <a:latin typeface="Segoe UI Light" panose="020B0502040204020203" pitchFamily="34" charset="0"/>
                          <a:cs typeface="Segoe UI Light"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394819">
                <a:tc>
                  <a:txBody>
                    <a:bodyPr/>
                    <a:lstStyle/>
                    <a:p>
                      <a:r>
                        <a:rPr lang="pt-PT" sz="1100" dirty="0" err="1">
                          <a:latin typeface="Segoe UI Light" panose="020B0502040204020203" pitchFamily="34" charset="0"/>
                          <a:cs typeface="Segoe UI Light" panose="020B0502040204020203" pitchFamily="34" charset="0"/>
                        </a:rPr>
                        <a:t>amt_claims_total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Total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multiplying</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rate </a:t>
                      </a:r>
                      <a:r>
                        <a:rPr lang="pt-PT" sz="1100" dirty="0" err="1">
                          <a:latin typeface="Segoe UI Light" panose="020B0502040204020203" pitchFamily="34" charset="0"/>
                          <a:cs typeface="Segoe UI Light" panose="020B0502040204020203" pitchFamily="34" charset="0"/>
                        </a:rPr>
                        <a:t>with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total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239711">
                <a:tc>
                  <a:txBody>
                    <a:bodyPr/>
                    <a:lstStyle/>
                    <a:p>
                      <a:r>
                        <a:rPr lang="pt-PT" sz="1100" dirty="0" err="1">
                          <a:latin typeface="Segoe UI Light" panose="020B0502040204020203" pitchFamily="34" charset="0"/>
                          <a:cs typeface="Segoe UI Light" panose="020B0502040204020203" pitchFamily="34" charset="0"/>
                        </a:rPr>
                        <a:t>rt_premiums_year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Cost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r>
                        <a:rPr lang="pt-PT" sz="1100" dirty="0">
                          <a:latin typeface="Segoe UI Light" panose="020B0502040204020203" pitchFamily="34" charset="0"/>
                          <a:cs typeface="Segoe UI Light" panose="020B0502040204020203" pitchFamily="34" charset="0"/>
                        </a:rPr>
                        <a:t> in </a:t>
                      </a:r>
                      <a:r>
                        <a:rPr lang="pt-PT" sz="1100" dirty="0" err="1">
                          <a:latin typeface="Segoe UI Light" panose="020B0502040204020203" pitchFamily="34" charset="0"/>
                          <a:cs typeface="Segoe UI Light" panose="020B0502040204020203" pitchFamily="34" charset="0"/>
                        </a:rPr>
                        <a:t>relation</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397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rt_claims_year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per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Total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fe_bin_cmv_X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Monetary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r h="2651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fe_bin_cust_age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age </a:t>
                      </a:r>
                      <a:r>
                        <a:rPr lang="pt-PT" sz="1100" dirty="0" err="1">
                          <a:latin typeface="Segoe UI Light" panose="020B0502040204020203" pitchFamily="34" charset="0"/>
                          <a:cs typeface="Segoe UI Light" panose="020B0502040204020203" pitchFamily="34" charset="0"/>
                        </a:rPr>
                        <a:t>binned</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17162092"/>
                  </a:ext>
                </a:extLst>
              </a:tr>
            </a:tbl>
          </a:graphicData>
        </a:graphic>
      </p:graphicFrame>
    </p:spTree>
    <p:extLst>
      <p:ext uri="{BB962C8B-B14F-4D97-AF65-F5344CB8AC3E}">
        <p14:creationId xmlns:p14="http://schemas.microsoft.com/office/powerpoint/2010/main" val="254925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pSp>
        <p:nvGrpSpPr>
          <p:cNvPr id="10" name="Agrupar 7">
            <a:extLst>
              <a:ext uri="{FF2B5EF4-FFF2-40B4-BE49-F238E27FC236}">
                <a16:creationId xmlns:a16="http://schemas.microsoft.com/office/drawing/2014/main" id="{E558D17C-1096-4541-980A-044C52EA6D37}"/>
              </a:ext>
            </a:extLst>
          </p:cNvPr>
          <p:cNvGrpSpPr/>
          <p:nvPr/>
        </p:nvGrpSpPr>
        <p:grpSpPr>
          <a:xfrm>
            <a:off x="4297851" y="2004573"/>
            <a:ext cx="2217489" cy="1483159"/>
            <a:chOff x="3362489" y="2515575"/>
            <a:chExt cx="2217489" cy="1483159"/>
          </a:xfrm>
        </p:grpSpPr>
        <p:sp>
          <p:nvSpPr>
            <p:cNvPr id="11" name="Oval 10">
              <a:extLst>
                <a:ext uri="{FF2B5EF4-FFF2-40B4-BE49-F238E27FC236}">
                  <a16:creationId xmlns:a16="http://schemas.microsoft.com/office/drawing/2014/main" id="{3B26A516-E4B6-7242-A244-B1C04F45DB3D}"/>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2" name="Retângulo 4">
              <a:extLst>
                <a:ext uri="{FF2B5EF4-FFF2-40B4-BE49-F238E27FC236}">
                  <a16:creationId xmlns:a16="http://schemas.microsoft.com/office/drawing/2014/main" id="{F108090C-60BA-6E45-8A1E-33EC33F7863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Method</a:t>
              </a:r>
            </a:p>
          </p:txBody>
        </p:sp>
      </p:grpSp>
      <p:sp>
        <p:nvSpPr>
          <p:cNvPr id="14" name="TextBox 13">
            <a:extLst>
              <a:ext uri="{FF2B5EF4-FFF2-40B4-BE49-F238E27FC236}">
                <a16:creationId xmlns:a16="http://schemas.microsoft.com/office/drawing/2014/main" id="{73C5812F-D94C-0142-84BE-343A537DDDBE}"/>
              </a:ext>
            </a:extLst>
          </p:cNvPr>
          <p:cNvSpPr txBox="1"/>
          <p:nvPr/>
        </p:nvSpPr>
        <p:spPr>
          <a:xfrm>
            <a:off x="4613485" y="3686966"/>
            <a:ext cx="1936577" cy="3045864"/>
          </a:xfrm>
          <a:prstGeom prst="rect">
            <a:avLst/>
          </a:prstGeom>
          <a:noFill/>
        </p:spPr>
        <p:txBody>
          <a:bodyPr wrap="square" lIns="0" tIns="45720" rIns="91440" bIns="45720" rtlCol="0" anchor="t">
            <a:noAutofit/>
          </a:bodyPr>
          <a:lstStyle/>
          <a:p>
            <a:pPr marL="228600" indent="-228600">
              <a:spcBef>
                <a:spcPts val="600"/>
              </a:spcBef>
              <a:spcAft>
                <a:spcPts val="600"/>
              </a:spcAft>
              <a:buFont typeface="+mj-lt"/>
              <a:buAutoNum type="arabicPeriod"/>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Choose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number</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of</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 min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clusters;</a:t>
            </a:r>
          </a:p>
          <a:p>
            <a:pPr marL="228600" indent="-228600">
              <a:spcBef>
                <a:spcPts val="600"/>
              </a:spcBef>
              <a:spcAft>
                <a:spcPts val="600"/>
              </a:spcAft>
              <a:buFont typeface="+mj-lt"/>
              <a:buAutoNum type="arabicPeriod"/>
            </a:pPr>
            <a:r>
              <a:rPr lang="pt-PT" sz="1200" dirty="0">
                <a:solidFill>
                  <a:srgbClr val="00151E"/>
                </a:solidFill>
                <a:latin typeface="Segoe UI Light" panose="020B0502040204020203" pitchFamily="34" charset="0"/>
                <a:cs typeface="Segoe UI Light" panose="020B0502040204020203" pitchFamily="34" charset="0"/>
              </a:rPr>
              <a:t>Loop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k min to k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while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every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combination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a:t>
            </a: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Pick</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value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overall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endParaRPr lang="pt-PT" sz="1200" dirty="0">
              <a:solidFill>
                <a:srgbClr val="00151E"/>
              </a:solidFill>
              <a:latin typeface="Segoe UI Light" panose="020B0502040204020203" pitchFamily="34" charset="0"/>
              <a:cs typeface="Segoe UI Light" panose="020B0502040204020203" pitchFamily="34" charset="0"/>
            </a:endParaRP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Repeat</a:t>
            </a:r>
            <a:r>
              <a:rPr lang="pt-PT" sz="1200" dirty="0">
                <a:solidFill>
                  <a:srgbClr val="00151E"/>
                </a:solidFill>
                <a:latin typeface="Segoe UI Light" panose="020B0502040204020203" pitchFamily="34" charset="0"/>
                <a:cs typeface="Segoe UI Light" panose="020B0502040204020203" pitchFamily="34" charset="0"/>
              </a:rPr>
              <a:t> steps 2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3 </a:t>
            </a:r>
            <a:r>
              <a:rPr lang="pt-PT" sz="1200" dirty="0" err="1">
                <a:solidFill>
                  <a:srgbClr val="00151E"/>
                </a:solidFill>
                <a:latin typeface="Segoe UI Light" panose="020B0502040204020203" pitchFamily="34" charset="0"/>
                <a:cs typeface="Segoe UI Light" panose="020B0502040204020203" pitchFamily="34" charset="0"/>
              </a:rPr>
              <a:t>until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desired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reached</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19" name="Retângulo 5">
            <a:extLst>
              <a:ext uri="{FF2B5EF4-FFF2-40B4-BE49-F238E27FC236}">
                <a16:creationId xmlns:a16="http://schemas.microsoft.com/office/drawing/2014/main" id="{4E46C5FB-406D-404F-B2B0-F9CF7B589721}"/>
              </a:ext>
            </a:extLst>
          </p:cNvPr>
          <p:cNvSpPr/>
          <p:nvPr/>
        </p:nvSpPr>
        <p:spPr>
          <a:xfrm>
            <a:off x="204281" y="2826012"/>
            <a:ext cx="35889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Feature Selection</a:t>
            </a:r>
          </a:p>
        </p:txBody>
      </p:sp>
      <p:sp>
        <p:nvSpPr>
          <p:cNvPr id="21" name="Shape 2593">
            <a:extLst>
              <a:ext uri="{FF2B5EF4-FFF2-40B4-BE49-F238E27FC236}">
                <a16:creationId xmlns:a16="http://schemas.microsoft.com/office/drawing/2014/main" id="{518294B5-D9F0-7F4B-9A2A-51ECB7867EC0}"/>
              </a:ext>
            </a:extLst>
          </p:cNvPr>
          <p:cNvSpPr/>
          <p:nvPr/>
        </p:nvSpPr>
        <p:spPr>
          <a:xfrm>
            <a:off x="5029200" y="2128776"/>
            <a:ext cx="759609" cy="75961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22" name="Agrupar 7">
            <a:extLst>
              <a:ext uri="{FF2B5EF4-FFF2-40B4-BE49-F238E27FC236}">
                <a16:creationId xmlns:a16="http://schemas.microsoft.com/office/drawing/2014/main" id="{B844D038-B406-774D-9FFA-8A3F5BBF29CD}"/>
              </a:ext>
            </a:extLst>
          </p:cNvPr>
          <p:cNvGrpSpPr/>
          <p:nvPr/>
        </p:nvGrpSpPr>
        <p:grpSpPr>
          <a:xfrm>
            <a:off x="6671609" y="1981112"/>
            <a:ext cx="2217489" cy="1790935"/>
            <a:chOff x="3362489" y="2515575"/>
            <a:chExt cx="2217489" cy="1790935"/>
          </a:xfrm>
        </p:grpSpPr>
        <p:sp>
          <p:nvSpPr>
            <p:cNvPr id="23" name="Oval 22">
              <a:extLst>
                <a:ext uri="{FF2B5EF4-FFF2-40B4-BE49-F238E27FC236}">
                  <a16:creationId xmlns:a16="http://schemas.microsoft.com/office/drawing/2014/main" id="{B75E0261-8F84-EE43-AD5F-06457DD55ADC}"/>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Retângulo 4">
              <a:extLst>
                <a:ext uri="{FF2B5EF4-FFF2-40B4-BE49-F238E27FC236}">
                  <a16:creationId xmlns:a16="http://schemas.microsoft.com/office/drawing/2014/main" id="{A9AE2CFC-FA39-F84E-A61D-B21A6A8B91EB}"/>
                </a:ext>
              </a:extLst>
            </p:cNvPr>
            <p:cNvSpPr/>
            <p:nvPr/>
          </p:nvSpPr>
          <p:spPr>
            <a:xfrm>
              <a:off x="3362489" y="3598624"/>
              <a:ext cx="2217489" cy="707886"/>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Select a threshold</a:t>
              </a:r>
            </a:p>
          </p:txBody>
        </p:sp>
      </p:grpSp>
      <p:grpSp>
        <p:nvGrpSpPr>
          <p:cNvPr id="25" name="Agrupar 7">
            <a:extLst>
              <a:ext uri="{FF2B5EF4-FFF2-40B4-BE49-F238E27FC236}">
                <a16:creationId xmlns:a16="http://schemas.microsoft.com/office/drawing/2014/main" id="{EB4F2176-CD4E-2847-9216-77835A5A67F8}"/>
              </a:ext>
            </a:extLst>
          </p:cNvPr>
          <p:cNvGrpSpPr/>
          <p:nvPr/>
        </p:nvGrpSpPr>
        <p:grpSpPr>
          <a:xfrm>
            <a:off x="9045367" y="1981112"/>
            <a:ext cx="2217489" cy="1483159"/>
            <a:chOff x="3362489" y="2515575"/>
            <a:chExt cx="2217489" cy="1483159"/>
          </a:xfrm>
        </p:grpSpPr>
        <p:sp>
          <p:nvSpPr>
            <p:cNvPr id="26" name="Oval 25">
              <a:extLst>
                <a:ext uri="{FF2B5EF4-FFF2-40B4-BE49-F238E27FC236}">
                  <a16:creationId xmlns:a16="http://schemas.microsoft.com/office/drawing/2014/main" id="{F47664FD-7F94-2447-99D4-FCC695AA9CAE}"/>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7" name="Retângulo 4">
              <a:extLst>
                <a:ext uri="{FF2B5EF4-FFF2-40B4-BE49-F238E27FC236}">
                  <a16:creationId xmlns:a16="http://schemas.microsoft.com/office/drawing/2014/main" id="{2867330B-E2C8-0441-9F21-7D8432805A03}"/>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Results</a:t>
              </a:r>
            </a:p>
          </p:txBody>
        </p:sp>
      </p:grpSp>
      <p:sp>
        <p:nvSpPr>
          <p:cNvPr id="29" name="Google Shape;87;p13">
            <a:extLst>
              <a:ext uri="{FF2B5EF4-FFF2-40B4-BE49-F238E27FC236}">
                <a16:creationId xmlns:a16="http://schemas.microsoft.com/office/drawing/2014/main" id="{7C192EE5-A072-5245-8DD1-D4C91EFB3385}"/>
              </a:ext>
            </a:extLst>
          </p:cNvPr>
          <p:cNvSpPr/>
          <p:nvPr/>
        </p:nvSpPr>
        <p:spPr>
          <a:xfrm>
            <a:off x="9728867" y="2034211"/>
            <a:ext cx="791169" cy="791169"/>
          </a:xfrm>
          <a:custGeom>
            <a:avLst/>
            <a:gdLst/>
            <a:ahLst/>
            <a:cxnLst/>
            <a:rect l="l" t="t" r="r" b="b"/>
            <a:pathLst>
              <a:path w="312180" h="312180" extrusionOk="0">
                <a:moveTo>
                  <a:pt x="175668" y="149741"/>
                </a:moveTo>
                <a:cubicBezTo>
                  <a:pt x="181488" y="144450"/>
                  <a:pt x="184663" y="137042"/>
                  <a:pt x="184663" y="129105"/>
                </a:cubicBezTo>
                <a:lnTo>
                  <a:pt x="184663" y="117994"/>
                </a:lnTo>
                <a:cubicBezTo>
                  <a:pt x="184663" y="102120"/>
                  <a:pt x="171964" y="89421"/>
                  <a:pt x="156090" y="89421"/>
                </a:cubicBezTo>
                <a:cubicBezTo>
                  <a:pt x="140217" y="89421"/>
                  <a:pt x="127518" y="102120"/>
                  <a:pt x="127518" y="117994"/>
                </a:cubicBezTo>
                <a:lnTo>
                  <a:pt x="127518" y="129105"/>
                </a:lnTo>
                <a:cubicBezTo>
                  <a:pt x="127518" y="137042"/>
                  <a:pt x="131222" y="144450"/>
                  <a:pt x="136513" y="149741"/>
                </a:cubicBezTo>
                <a:cubicBezTo>
                  <a:pt x="124343" y="156619"/>
                  <a:pt x="116406" y="169318"/>
                  <a:pt x="116406" y="183604"/>
                </a:cubicBezTo>
                <a:lnTo>
                  <a:pt x="116406" y="216410"/>
                </a:lnTo>
                <a:cubicBezTo>
                  <a:pt x="116406" y="220114"/>
                  <a:pt x="119052" y="222759"/>
                  <a:pt x="122756" y="222759"/>
                </a:cubicBezTo>
                <a:lnTo>
                  <a:pt x="188366" y="222759"/>
                </a:lnTo>
                <a:cubicBezTo>
                  <a:pt x="192070" y="222759"/>
                  <a:pt x="194716" y="220114"/>
                  <a:pt x="194716" y="216410"/>
                </a:cubicBezTo>
                <a:lnTo>
                  <a:pt x="194716" y="183604"/>
                </a:lnTo>
                <a:cubicBezTo>
                  <a:pt x="195774" y="169318"/>
                  <a:pt x="187308" y="156619"/>
                  <a:pt x="175668" y="149741"/>
                </a:cubicBezTo>
                <a:close/>
                <a:moveTo>
                  <a:pt x="140746" y="129105"/>
                </a:moveTo>
                <a:lnTo>
                  <a:pt x="140746" y="117994"/>
                </a:lnTo>
                <a:cubicBezTo>
                  <a:pt x="140746" y="109528"/>
                  <a:pt x="147624" y="102649"/>
                  <a:pt x="156090" y="102649"/>
                </a:cubicBezTo>
                <a:cubicBezTo>
                  <a:pt x="164556" y="102649"/>
                  <a:pt x="171435" y="109528"/>
                  <a:pt x="171435" y="117994"/>
                </a:cubicBezTo>
                <a:lnTo>
                  <a:pt x="171435" y="129105"/>
                </a:lnTo>
                <a:cubicBezTo>
                  <a:pt x="171435" y="137571"/>
                  <a:pt x="164556" y="144450"/>
                  <a:pt x="156090" y="144450"/>
                </a:cubicBezTo>
                <a:cubicBezTo>
                  <a:pt x="147624" y="144450"/>
                  <a:pt x="140746" y="137571"/>
                  <a:pt x="140746" y="129105"/>
                </a:cubicBezTo>
                <a:close/>
                <a:moveTo>
                  <a:pt x="182546" y="210060"/>
                </a:moveTo>
                <a:lnTo>
                  <a:pt x="129634" y="210060"/>
                </a:lnTo>
                <a:lnTo>
                  <a:pt x="129634" y="183604"/>
                </a:lnTo>
                <a:cubicBezTo>
                  <a:pt x="129634" y="168789"/>
                  <a:pt x="141275" y="157148"/>
                  <a:pt x="156090" y="157148"/>
                </a:cubicBezTo>
                <a:cubicBezTo>
                  <a:pt x="170906" y="157148"/>
                  <a:pt x="182546" y="168789"/>
                  <a:pt x="182546" y="183604"/>
                </a:cubicBezTo>
                <a:lnTo>
                  <a:pt x="182546" y="210060"/>
                </a:lnTo>
                <a:close/>
                <a:moveTo>
                  <a:pt x="287841" y="128047"/>
                </a:moveTo>
                <a:cubicBezTo>
                  <a:pt x="276729" y="76722"/>
                  <a:pt x="235987" y="35980"/>
                  <a:pt x="184663" y="24869"/>
                </a:cubicBezTo>
                <a:cubicBezTo>
                  <a:pt x="183075" y="10582"/>
                  <a:pt x="170906" y="0"/>
                  <a:pt x="156619" y="0"/>
                </a:cubicBezTo>
                <a:cubicBezTo>
                  <a:pt x="142333" y="0"/>
                  <a:pt x="130692" y="10582"/>
                  <a:pt x="128576" y="24340"/>
                </a:cubicBezTo>
                <a:cubicBezTo>
                  <a:pt x="75664" y="34922"/>
                  <a:pt x="34393" y="76193"/>
                  <a:pt x="22752" y="128576"/>
                </a:cubicBezTo>
                <a:cubicBezTo>
                  <a:pt x="9524" y="131222"/>
                  <a:pt x="0" y="142862"/>
                  <a:pt x="0" y="156619"/>
                </a:cubicBezTo>
                <a:cubicBezTo>
                  <a:pt x="0" y="170376"/>
                  <a:pt x="9524" y="181488"/>
                  <a:pt x="22223" y="184134"/>
                </a:cubicBezTo>
                <a:cubicBezTo>
                  <a:pt x="32805" y="237575"/>
                  <a:pt x="75135" y="279904"/>
                  <a:pt x="129105" y="291015"/>
                </a:cubicBezTo>
                <a:cubicBezTo>
                  <a:pt x="131751" y="303714"/>
                  <a:pt x="143391" y="313239"/>
                  <a:pt x="156619" y="313239"/>
                </a:cubicBezTo>
                <a:cubicBezTo>
                  <a:pt x="170376" y="313239"/>
                  <a:pt x="182017" y="303185"/>
                  <a:pt x="184663" y="290486"/>
                </a:cubicBezTo>
                <a:cubicBezTo>
                  <a:pt x="237045" y="278846"/>
                  <a:pt x="278317" y="237575"/>
                  <a:pt x="288899" y="184663"/>
                </a:cubicBezTo>
                <a:cubicBezTo>
                  <a:pt x="302656" y="182546"/>
                  <a:pt x="313239" y="170906"/>
                  <a:pt x="313239" y="156619"/>
                </a:cubicBezTo>
                <a:cubicBezTo>
                  <a:pt x="312709" y="141804"/>
                  <a:pt x="301598" y="129634"/>
                  <a:pt x="287841" y="128047"/>
                </a:cubicBezTo>
                <a:close/>
                <a:moveTo>
                  <a:pt x="277258" y="169847"/>
                </a:moveTo>
                <a:cubicBezTo>
                  <a:pt x="272496" y="167202"/>
                  <a:pt x="268793" y="162440"/>
                  <a:pt x="268793" y="156619"/>
                </a:cubicBezTo>
                <a:cubicBezTo>
                  <a:pt x="268793" y="156619"/>
                  <a:pt x="268793" y="156619"/>
                  <a:pt x="268793" y="156619"/>
                </a:cubicBezTo>
                <a:cubicBezTo>
                  <a:pt x="268793" y="156619"/>
                  <a:pt x="268793" y="156619"/>
                  <a:pt x="268793" y="156619"/>
                </a:cubicBezTo>
                <a:cubicBezTo>
                  <a:pt x="268793" y="150799"/>
                  <a:pt x="271967" y="146037"/>
                  <a:pt x="276729" y="143391"/>
                </a:cubicBezTo>
                <a:cubicBezTo>
                  <a:pt x="278846" y="142333"/>
                  <a:pt x="281491" y="141275"/>
                  <a:pt x="284137" y="141275"/>
                </a:cubicBezTo>
                <a:cubicBezTo>
                  <a:pt x="286253" y="141275"/>
                  <a:pt x="287841" y="141804"/>
                  <a:pt x="289428" y="142333"/>
                </a:cubicBezTo>
                <a:cubicBezTo>
                  <a:pt x="295249" y="144450"/>
                  <a:pt x="299481" y="150270"/>
                  <a:pt x="299481" y="156619"/>
                </a:cubicBezTo>
                <a:cubicBezTo>
                  <a:pt x="299481" y="162969"/>
                  <a:pt x="295249" y="168789"/>
                  <a:pt x="289957" y="170906"/>
                </a:cubicBezTo>
                <a:cubicBezTo>
                  <a:pt x="288370" y="171435"/>
                  <a:pt x="286253" y="171964"/>
                  <a:pt x="284137" y="171964"/>
                </a:cubicBezTo>
                <a:cubicBezTo>
                  <a:pt x="282021" y="171964"/>
                  <a:pt x="279375" y="170906"/>
                  <a:pt x="277258" y="169847"/>
                </a:cubicBezTo>
                <a:close/>
                <a:moveTo>
                  <a:pt x="170376" y="22752"/>
                </a:moveTo>
                <a:cubicBezTo>
                  <a:pt x="170906" y="24340"/>
                  <a:pt x="171435" y="26456"/>
                  <a:pt x="171435" y="28043"/>
                </a:cubicBezTo>
                <a:cubicBezTo>
                  <a:pt x="171435" y="30689"/>
                  <a:pt x="170376" y="33335"/>
                  <a:pt x="169318" y="35451"/>
                </a:cubicBezTo>
                <a:cubicBezTo>
                  <a:pt x="166672" y="40213"/>
                  <a:pt x="161910" y="43388"/>
                  <a:pt x="156090" y="43388"/>
                </a:cubicBezTo>
                <a:cubicBezTo>
                  <a:pt x="150270" y="43388"/>
                  <a:pt x="144979" y="39684"/>
                  <a:pt x="142333" y="34922"/>
                </a:cubicBezTo>
                <a:cubicBezTo>
                  <a:pt x="141275" y="32805"/>
                  <a:pt x="140217" y="30689"/>
                  <a:pt x="140217" y="28043"/>
                </a:cubicBezTo>
                <a:cubicBezTo>
                  <a:pt x="140217" y="25927"/>
                  <a:pt x="140746" y="23810"/>
                  <a:pt x="141275" y="22223"/>
                </a:cubicBezTo>
                <a:cubicBezTo>
                  <a:pt x="143391" y="16403"/>
                  <a:pt x="149212" y="12699"/>
                  <a:pt x="155561" y="12699"/>
                </a:cubicBezTo>
                <a:cubicBezTo>
                  <a:pt x="162969" y="12699"/>
                  <a:pt x="168260" y="16932"/>
                  <a:pt x="170376" y="22752"/>
                </a:cubicBezTo>
                <a:close/>
                <a:moveTo>
                  <a:pt x="12699" y="156090"/>
                </a:moveTo>
                <a:cubicBezTo>
                  <a:pt x="12699" y="150799"/>
                  <a:pt x="15874" y="146037"/>
                  <a:pt x="20107" y="143391"/>
                </a:cubicBezTo>
                <a:cubicBezTo>
                  <a:pt x="22752" y="141804"/>
                  <a:pt x="25398" y="140746"/>
                  <a:pt x="28043" y="140746"/>
                </a:cubicBezTo>
                <a:cubicBezTo>
                  <a:pt x="30160" y="140746"/>
                  <a:pt x="31747" y="141275"/>
                  <a:pt x="33335" y="141804"/>
                </a:cubicBezTo>
                <a:cubicBezTo>
                  <a:pt x="39155" y="143920"/>
                  <a:pt x="43388" y="149741"/>
                  <a:pt x="43388" y="156090"/>
                </a:cubicBezTo>
                <a:cubicBezTo>
                  <a:pt x="43388" y="162969"/>
                  <a:pt x="39155" y="168260"/>
                  <a:pt x="32805" y="170376"/>
                </a:cubicBezTo>
                <a:cubicBezTo>
                  <a:pt x="31218" y="170906"/>
                  <a:pt x="29631" y="171435"/>
                  <a:pt x="28043" y="171435"/>
                </a:cubicBezTo>
                <a:cubicBezTo>
                  <a:pt x="24869" y="171435"/>
                  <a:pt x="22223" y="170376"/>
                  <a:pt x="20107" y="168789"/>
                </a:cubicBezTo>
                <a:cubicBezTo>
                  <a:pt x="15874" y="166144"/>
                  <a:pt x="12699" y="161910"/>
                  <a:pt x="12699" y="156090"/>
                </a:cubicBezTo>
                <a:close/>
                <a:moveTo>
                  <a:pt x="171964" y="284666"/>
                </a:moveTo>
                <a:cubicBezTo>
                  <a:pt x="171964" y="287841"/>
                  <a:pt x="170906" y="290486"/>
                  <a:pt x="169318" y="292603"/>
                </a:cubicBezTo>
                <a:cubicBezTo>
                  <a:pt x="166672" y="296836"/>
                  <a:pt x="161910" y="300011"/>
                  <a:pt x="156619" y="300011"/>
                </a:cubicBezTo>
                <a:cubicBezTo>
                  <a:pt x="151328" y="300011"/>
                  <a:pt x="146566" y="296836"/>
                  <a:pt x="143920" y="292603"/>
                </a:cubicBezTo>
                <a:cubicBezTo>
                  <a:pt x="142333" y="289957"/>
                  <a:pt x="141275" y="287312"/>
                  <a:pt x="141275" y="284666"/>
                </a:cubicBezTo>
                <a:cubicBezTo>
                  <a:pt x="141275" y="283079"/>
                  <a:pt x="141804" y="281491"/>
                  <a:pt x="142333" y="279904"/>
                </a:cubicBezTo>
                <a:cubicBezTo>
                  <a:pt x="144450" y="274084"/>
                  <a:pt x="150270" y="269322"/>
                  <a:pt x="156619" y="269322"/>
                </a:cubicBezTo>
                <a:cubicBezTo>
                  <a:pt x="163498" y="269322"/>
                  <a:pt x="168789" y="273555"/>
                  <a:pt x="170906" y="279375"/>
                </a:cubicBezTo>
                <a:cubicBezTo>
                  <a:pt x="171435" y="280962"/>
                  <a:pt x="171964" y="282550"/>
                  <a:pt x="171964" y="284666"/>
                </a:cubicBezTo>
                <a:close/>
                <a:moveTo>
                  <a:pt x="183604" y="276729"/>
                </a:moveTo>
                <a:cubicBezTo>
                  <a:pt x="180959" y="266676"/>
                  <a:pt x="173022" y="259268"/>
                  <a:pt x="162969" y="256623"/>
                </a:cubicBezTo>
                <a:lnTo>
                  <a:pt x="162969" y="239162"/>
                </a:lnTo>
                <a:cubicBezTo>
                  <a:pt x="162969" y="235458"/>
                  <a:pt x="160323" y="232812"/>
                  <a:pt x="156619" y="232812"/>
                </a:cubicBezTo>
                <a:cubicBezTo>
                  <a:pt x="152915" y="232812"/>
                  <a:pt x="150270" y="235458"/>
                  <a:pt x="150270" y="239162"/>
                </a:cubicBezTo>
                <a:lnTo>
                  <a:pt x="150270" y="256623"/>
                </a:lnTo>
                <a:cubicBezTo>
                  <a:pt x="140217" y="259268"/>
                  <a:pt x="131751" y="267205"/>
                  <a:pt x="129105" y="277259"/>
                </a:cubicBezTo>
                <a:cubicBezTo>
                  <a:pt x="82543" y="267205"/>
                  <a:pt x="45504" y="230167"/>
                  <a:pt x="35451" y="183604"/>
                </a:cubicBezTo>
                <a:cubicBezTo>
                  <a:pt x="45504" y="180959"/>
                  <a:pt x="53441" y="173022"/>
                  <a:pt x="56087" y="162969"/>
                </a:cubicBezTo>
                <a:lnTo>
                  <a:pt x="73548" y="162969"/>
                </a:lnTo>
                <a:cubicBezTo>
                  <a:pt x="77251" y="162969"/>
                  <a:pt x="79897" y="160323"/>
                  <a:pt x="79897" y="156619"/>
                </a:cubicBezTo>
                <a:cubicBezTo>
                  <a:pt x="79897" y="152916"/>
                  <a:pt x="77251" y="150270"/>
                  <a:pt x="73548" y="150270"/>
                </a:cubicBezTo>
                <a:lnTo>
                  <a:pt x="56087" y="150270"/>
                </a:lnTo>
                <a:cubicBezTo>
                  <a:pt x="53970" y="140217"/>
                  <a:pt x="46033" y="132280"/>
                  <a:pt x="35980" y="129634"/>
                </a:cubicBezTo>
                <a:cubicBezTo>
                  <a:pt x="47092" y="83601"/>
                  <a:pt x="83601" y="47621"/>
                  <a:pt x="129634" y="38097"/>
                </a:cubicBezTo>
                <a:cubicBezTo>
                  <a:pt x="132809" y="47092"/>
                  <a:pt x="140217" y="54499"/>
                  <a:pt x="149741" y="56616"/>
                </a:cubicBezTo>
                <a:lnTo>
                  <a:pt x="149741" y="74077"/>
                </a:lnTo>
                <a:cubicBezTo>
                  <a:pt x="149741" y="77781"/>
                  <a:pt x="152386" y="80426"/>
                  <a:pt x="156090" y="80426"/>
                </a:cubicBezTo>
                <a:cubicBezTo>
                  <a:pt x="159794" y="80426"/>
                  <a:pt x="162440" y="77781"/>
                  <a:pt x="162440" y="74077"/>
                </a:cubicBezTo>
                <a:lnTo>
                  <a:pt x="162440" y="56616"/>
                </a:lnTo>
                <a:cubicBezTo>
                  <a:pt x="171964" y="54499"/>
                  <a:pt x="179371" y="47621"/>
                  <a:pt x="182546" y="38626"/>
                </a:cubicBezTo>
                <a:cubicBezTo>
                  <a:pt x="228050" y="49208"/>
                  <a:pt x="264030" y="85188"/>
                  <a:pt x="274613" y="130692"/>
                </a:cubicBezTo>
                <a:cubicBezTo>
                  <a:pt x="265618" y="133867"/>
                  <a:pt x="258739" y="141275"/>
                  <a:pt x="256623" y="150799"/>
                </a:cubicBezTo>
                <a:lnTo>
                  <a:pt x="239162" y="150799"/>
                </a:lnTo>
                <a:cubicBezTo>
                  <a:pt x="235458" y="150799"/>
                  <a:pt x="232812" y="153445"/>
                  <a:pt x="232812" y="157148"/>
                </a:cubicBezTo>
                <a:cubicBezTo>
                  <a:pt x="232812" y="160852"/>
                  <a:pt x="235458" y="163498"/>
                  <a:pt x="239162" y="163498"/>
                </a:cubicBezTo>
                <a:lnTo>
                  <a:pt x="256623" y="163498"/>
                </a:lnTo>
                <a:cubicBezTo>
                  <a:pt x="258739" y="173022"/>
                  <a:pt x="266147" y="180430"/>
                  <a:pt x="275142" y="183604"/>
                </a:cubicBezTo>
                <a:cubicBezTo>
                  <a:pt x="265618" y="229109"/>
                  <a:pt x="229638" y="266147"/>
                  <a:pt x="183604" y="27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sp>
        <p:nvSpPr>
          <p:cNvPr id="36" name="Retângulo 19">
            <a:extLst>
              <a:ext uri="{FF2B5EF4-FFF2-40B4-BE49-F238E27FC236}">
                <a16:creationId xmlns:a16="http://schemas.microsoft.com/office/drawing/2014/main" id="{D9CCEA26-F5A8-5B46-8AE0-B2881DB7E34B}"/>
              </a:ext>
            </a:extLst>
          </p:cNvPr>
          <p:cNvSpPr/>
          <p:nvPr/>
        </p:nvSpPr>
        <p:spPr>
          <a:xfrm>
            <a:off x="6814320" y="3686966"/>
            <a:ext cx="2074778" cy="1138773"/>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Silhouete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scor</a:t>
            </a:r>
            <a:r>
              <a:rPr lang="pt-PT" sz="1200" dirty="0">
                <a:solidFill>
                  <a:srgbClr val="00151E"/>
                </a:solidFill>
                <a:latin typeface="Segoe UI Light" panose="020B0502040204020203" pitchFamily="34" charset="0"/>
                <a:cs typeface="Segoe UI Light" panose="020B0502040204020203" pitchFamily="34" charset="0"/>
              </a:rPr>
              <a:t>e &gt; x</a:t>
            </a:r>
          </a:p>
          <a:p>
            <a:pPr marL="0" marR="0" lvl="0" indent="0" algn="l" defTabSz="914400" rtl="0" eaLnBrk="1" fontAlgn="auto" latinLnBrk="0" hangingPunct="1">
              <a:lnSpc>
                <a:spcPct val="100000"/>
              </a:lnSpc>
              <a:spcBef>
                <a:spcPts val="600"/>
              </a:spcBef>
              <a:spcAft>
                <a:spcPts val="600"/>
              </a:spcAft>
              <a:buClrTx/>
              <a:buSzTx/>
              <a:buFontTx/>
              <a:buNone/>
              <a:tabLst/>
              <a:defRPr/>
            </a:pPr>
            <a:r>
              <a:rPr lang="pt-PT" sz="1200" dirty="0">
                <a:solidFill>
                  <a:srgbClr val="00151E"/>
                </a:solidFill>
                <a:latin typeface="Segoe UI Light" panose="020B0502040204020203" pitchFamily="34" charset="0"/>
                <a:cs typeface="Segoe UI Light" panose="020B0502040204020203" pitchFamily="34" charset="0"/>
              </a:rPr>
              <a:t>C</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alinski</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and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harababasz</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&gt; x</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Davies</a:t>
            </a:r>
            <a:r>
              <a:rPr lang="pt-PT" sz="1200" dirty="0">
                <a:solidFill>
                  <a:srgbClr val="00151E"/>
                </a:solidFill>
                <a:latin typeface="Segoe UI Light" panose="020B0502040204020203" pitchFamily="34" charset="0"/>
                <a:cs typeface="Segoe UI Light" panose="020B0502040204020203" pitchFamily="34" charset="0"/>
              </a:rPr>
              <a:t>-B</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ouldin</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&gt; x</a:t>
            </a:r>
          </a:p>
        </p:txBody>
      </p:sp>
      <p:sp>
        <p:nvSpPr>
          <p:cNvPr id="38" name="Retângulo 20">
            <a:extLst>
              <a:ext uri="{FF2B5EF4-FFF2-40B4-BE49-F238E27FC236}">
                <a16:creationId xmlns:a16="http://schemas.microsoft.com/office/drawing/2014/main" id="{74F482E8-C819-A24B-A621-8524D29F3E7C}"/>
              </a:ext>
            </a:extLst>
          </p:cNvPr>
          <p:cNvSpPr/>
          <p:nvPr/>
        </p:nvSpPr>
        <p:spPr>
          <a:xfrm>
            <a:off x="9153356" y="3703052"/>
            <a:ext cx="2173254" cy="461665"/>
          </a:xfrm>
          <a:prstGeom prst="rect">
            <a:avLst/>
          </a:prstGeom>
        </p:spPr>
        <p:txBody>
          <a:bodyPr wrap="square">
            <a:spAutoFit/>
          </a:bodyPr>
          <a:lstStyle/>
          <a:p>
            <a:pPr marL="0" marR="0" lvl="0" indent="0" algn="just"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features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with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best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t>
            </a:r>
          </a:p>
        </p:txBody>
      </p:sp>
      <p:cxnSp>
        <p:nvCxnSpPr>
          <p:cNvPr id="40" name="Straight Connector 39">
            <a:extLst>
              <a:ext uri="{FF2B5EF4-FFF2-40B4-BE49-F238E27FC236}">
                <a16:creationId xmlns:a16="http://schemas.microsoft.com/office/drawing/2014/main" id="{D14AA8BB-878B-FE45-9ADD-2B3AA5F68B43}"/>
              </a:ext>
            </a:extLst>
          </p:cNvPr>
          <p:cNvCxnSpPr>
            <a:cxnSpLocks/>
          </p:cNvCxnSpPr>
          <p:nvPr/>
        </p:nvCxnSpPr>
        <p:spPr>
          <a:xfrm>
            <a:off x="6553200" y="3464271"/>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D734E3-E70A-CE41-A298-07F84E36CBF5}"/>
              </a:ext>
            </a:extLst>
          </p:cNvPr>
          <p:cNvCxnSpPr>
            <a:cxnSpLocks/>
          </p:cNvCxnSpPr>
          <p:nvPr/>
        </p:nvCxnSpPr>
        <p:spPr>
          <a:xfrm>
            <a:off x="8990712" y="3475556"/>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5" name="Agrupar 1">
            <a:extLst>
              <a:ext uri="{FF2B5EF4-FFF2-40B4-BE49-F238E27FC236}">
                <a16:creationId xmlns:a16="http://schemas.microsoft.com/office/drawing/2014/main" id="{545928B7-3558-034A-A13E-CAF0F7B395ED}"/>
              </a:ext>
            </a:extLst>
          </p:cNvPr>
          <p:cNvGrpSpPr/>
          <p:nvPr/>
        </p:nvGrpSpPr>
        <p:grpSpPr>
          <a:xfrm>
            <a:off x="3949475" y="780562"/>
            <a:ext cx="1" cy="5280834"/>
            <a:chOff x="5768863" y="937144"/>
            <a:chExt cx="1" cy="5280834"/>
          </a:xfrm>
        </p:grpSpPr>
        <p:cxnSp>
          <p:nvCxnSpPr>
            <p:cNvPr id="46" name="Conexão reta 46">
              <a:extLst>
                <a:ext uri="{FF2B5EF4-FFF2-40B4-BE49-F238E27FC236}">
                  <a16:creationId xmlns:a16="http://schemas.microsoft.com/office/drawing/2014/main" id="{3D216FB8-2EB2-5349-AF70-958BA10C3A22}"/>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exão reta 47">
              <a:extLst>
                <a:ext uri="{FF2B5EF4-FFF2-40B4-BE49-F238E27FC236}">
                  <a16:creationId xmlns:a16="http://schemas.microsoft.com/office/drawing/2014/main" id="{1175DF53-27E5-C64A-A20F-FC8A72A42148}"/>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4286D9-E104-EF42-AB7B-10C31B06E947}"/>
              </a:ext>
            </a:extLst>
          </p:cNvPr>
          <p:cNvGrpSpPr/>
          <p:nvPr/>
        </p:nvGrpSpPr>
        <p:grpSpPr>
          <a:xfrm>
            <a:off x="11010789" y="152400"/>
            <a:ext cx="1161712" cy="6580430"/>
            <a:chOff x="11010789" y="152400"/>
            <a:chExt cx="1161712" cy="6580430"/>
          </a:xfrm>
        </p:grpSpPr>
        <p:sp>
          <p:nvSpPr>
            <p:cNvPr id="39" name="CaixaDeTexto 189">
              <a:extLst>
                <a:ext uri="{FF2B5EF4-FFF2-40B4-BE49-F238E27FC236}">
                  <a16:creationId xmlns:a16="http://schemas.microsoft.com/office/drawing/2014/main" id="{F0AB36CB-8BDF-6847-8035-B7D3F63EE8FD}"/>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A4D7C377-C464-514E-AB07-A154214B5657}"/>
                </a:ext>
              </a:extLst>
            </p:cNvPr>
            <p:cNvPicPr>
              <a:picLocks noChangeAspect="1"/>
            </p:cNvPicPr>
            <p:nvPr/>
          </p:nvPicPr>
          <p:blipFill>
            <a:blip r:embed="rId2"/>
            <a:srcRect/>
            <a:stretch/>
          </p:blipFill>
          <p:spPr>
            <a:xfrm>
              <a:off x="11010789" y="152400"/>
              <a:ext cx="1074776" cy="389895"/>
            </a:xfrm>
            <a:prstGeom prst="rect">
              <a:avLst/>
            </a:prstGeom>
          </p:spPr>
        </p:pic>
      </p:grpSp>
      <p:grpSp>
        <p:nvGrpSpPr>
          <p:cNvPr id="48" name="Google Shape;572;p15">
            <a:extLst>
              <a:ext uri="{FF2B5EF4-FFF2-40B4-BE49-F238E27FC236}">
                <a16:creationId xmlns:a16="http://schemas.microsoft.com/office/drawing/2014/main" id="{3EDD85B9-6DFE-4337-A188-701D76D07786}"/>
              </a:ext>
            </a:extLst>
          </p:cNvPr>
          <p:cNvGrpSpPr/>
          <p:nvPr/>
        </p:nvGrpSpPr>
        <p:grpSpPr>
          <a:xfrm>
            <a:off x="7325185" y="2071291"/>
            <a:ext cx="659646" cy="756127"/>
            <a:chOff x="773650" y="10167287"/>
            <a:chExt cx="311651" cy="312180"/>
          </a:xfrm>
        </p:grpSpPr>
        <p:sp>
          <p:nvSpPr>
            <p:cNvPr id="49" name="Google Shape;573;p15">
              <a:extLst>
                <a:ext uri="{FF2B5EF4-FFF2-40B4-BE49-F238E27FC236}">
                  <a16:creationId xmlns:a16="http://schemas.microsoft.com/office/drawing/2014/main" id="{BCB01917-35D7-46C7-A178-C0AECBA8567E}"/>
                </a:ext>
              </a:extLst>
            </p:cNvPr>
            <p:cNvSpPr/>
            <p:nvPr/>
          </p:nvSpPr>
          <p:spPr>
            <a:xfrm>
              <a:off x="878944" y="10167287"/>
              <a:ext cx="100533" cy="312180"/>
            </a:xfrm>
            <a:custGeom>
              <a:avLst/>
              <a:gdLst/>
              <a:ahLst/>
              <a:cxnLst/>
              <a:rect l="l" t="t" r="r" b="b"/>
              <a:pathLst>
                <a:path w="100532" h="312180" extrusionOk="0">
                  <a:moveTo>
                    <a:pt x="56824" y="2381"/>
                  </a:move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307153"/>
                  </a:lnTo>
                  <a:cubicBezTo>
                    <a:pt x="21373" y="310858"/>
                    <a:pt x="24019" y="313503"/>
                    <a:pt x="27723" y="313503"/>
                  </a:cubicBezTo>
                  <a:lnTo>
                    <a:pt x="75872" y="313503"/>
                  </a:lnTo>
                  <a:cubicBezTo>
                    <a:pt x="79576" y="313503"/>
                    <a:pt x="82222" y="310858"/>
                    <a:pt x="82222" y="307153"/>
                  </a:cubicBezTo>
                  <a:lnTo>
                    <a:pt x="82222" y="76458"/>
                  </a:lnTo>
                  <a:lnTo>
                    <a:pt x="97037" y="76458"/>
                  </a:lnTo>
                  <a:cubicBezTo>
                    <a:pt x="99683" y="76458"/>
                    <a:pt x="101799" y="74870"/>
                    <a:pt x="102857" y="72754"/>
                  </a:cubicBezTo>
                  <a:cubicBezTo>
                    <a:pt x="103916" y="70637"/>
                    <a:pt x="103916" y="67992"/>
                    <a:pt x="102328" y="65875"/>
                  </a:cubicBezTo>
                  <a:lnTo>
                    <a:pt x="56824" y="2381"/>
                  </a:lnTo>
                  <a:close/>
                  <a:moveTo>
                    <a:pt x="75872" y="62701"/>
                  </a:moveTo>
                  <a:cubicBezTo>
                    <a:pt x="72169" y="62701"/>
                    <a:pt x="69523" y="65346"/>
                    <a:pt x="69523" y="69050"/>
                  </a:cubicBezTo>
                  <a:lnTo>
                    <a:pt x="69523" y="299746"/>
                  </a:lnTo>
                  <a:lnTo>
                    <a:pt x="34072" y="299746"/>
                  </a:lnTo>
                  <a:lnTo>
                    <a:pt x="34072" y="69050"/>
                  </a:lnTo>
                  <a:cubicBezTo>
                    <a:pt x="34072" y="65346"/>
                    <a:pt x="31426" y="62701"/>
                    <a:pt x="27723" y="62701"/>
                  </a:cubicBezTo>
                  <a:lnTo>
                    <a:pt x="19257" y="62701"/>
                  </a:lnTo>
                  <a:lnTo>
                    <a:pt x="52062" y="17197"/>
                  </a:lnTo>
                  <a:lnTo>
                    <a:pt x="84867" y="62701"/>
                  </a:lnTo>
                  <a:lnTo>
                    <a:pt x="75872"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0" name="Google Shape;574;p15">
              <a:extLst>
                <a:ext uri="{FF2B5EF4-FFF2-40B4-BE49-F238E27FC236}">
                  <a16:creationId xmlns:a16="http://schemas.microsoft.com/office/drawing/2014/main" id="{3A373502-9404-456E-BE84-B1DAC8775A03}"/>
                </a:ext>
              </a:extLst>
            </p:cNvPr>
            <p:cNvSpPr/>
            <p:nvPr/>
          </p:nvSpPr>
          <p:spPr>
            <a:xfrm>
              <a:off x="984768" y="10257237"/>
              <a:ext cx="100533" cy="222230"/>
            </a:xfrm>
            <a:custGeom>
              <a:avLst/>
              <a:gdLst/>
              <a:ahLst/>
              <a:cxnLst/>
              <a:rect l="l" t="t" r="r" b="b"/>
              <a:pathLst>
                <a:path w="100532" h="222229" extrusionOk="0">
                  <a:moveTo>
                    <a:pt x="101799" y="65875"/>
                  </a:moveTo>
                  <a:lnTo>
                    <a:pt x="56824" y="2381"/>
                  </a:ln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217732"/>
                  </a:lnTo>
                  <a:cubicBezTo>
                    <a:pt x="21373" y="221436"/>
                    <a:pt x="24019" y="224082"/>
                    <a:pt x="27723" y="224082"/>
                  </a:cubicBezTo>
                  <a:lnTo>
                    <a:pt x="75872" y="224082"/>
                  </a:lnTo>
                  <a:cubicBezTo>
                    <a:pt x="79576" y="224082"/>
                    <a:pt x="82222" y="221436"/>
                    <a:pt x="82222" y="217732"/>
                  </a:cubicBezTo>
                  <a:lnTo>
                    <a:pt x="82222" y="76458"/>
                  </a:lnTo>
                  <a:lnTo>
                    <a:pt x="97037" y="76458"/>
                  </a:lnTo>
                  <a:cubicBezTo>
                    <a:pt x="99683" y="76458"/>
                    <a:pt x="101799" y="74870"/>
                    <a:pt x="102857" y="72754"/>
                  </a:cubicBezTo>
                  <a:cubicBezTo>
                    <a:pt x="103387" y="70108"/>
                    <a:pt x="103387" y="67463"/>
                    <a:pt x="101799" y="65875"/>
                  </a:cubicBezTo>
                  <a:close/>
                  <a:moveTo>
                    <a:pt x="75343" y="62701"/>
                  </a:moveTo>
                  <a:cubicBezTo>
                    <a:pt x="71640" y="62701"/>
                    <a:pt x="68994" y="65346"/>
                    <a:pt x="68994" y="69050"/>
                  </a:cubicBezTo>
                  <a:lnTo>
                    <a:pt x="68994" y="210325"/>
                  </a:lnTo>
                  <a:lnTo>
                    <a:pt x="33543" y="210325"/>
                  </a:lnTo>
                  <a:lnTo>
                    <a:pt x="33543" y="69050"/>
                  </a:lnTo>
                  <a:cubicBezTo>
                    <a:pt x="33543" y="65346"/>
                    <a:pt x="30897" y="62701"/>
                    <a:pt x="27193" y="62701"/>
                  </a:cubicBezTo>
                  <a:lnTo>
                    <a:pt x="18728" y="62701"/>
                  </a:lnTo>
                  <a:lnTo>
                    <a:pt x="51533" y="17197"/>
                  </a:lnTo>
                  <a:lnTo>
                    <a:pt x="84338" y="62701"/>
                  </a:lnTo>
                  <a:lnTo>
                    <a:pt x="75343"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1" name="Google Shape;575;p15">
              <a:extLst>
                <a:ext uri="{FF2B5EF4-FFF2-40B4-BE49-F238E27FC236}">
                  <a16:creationId xmlns:a16="http://schemas.microsoft.com/office/drawing/2014/main" id="{D7C06C2B-1A24-4301-96CA-0C133CAFD9E8}"/>
                </a:ext>
              </a:extLst>
            </p:cNvPr>
            <p:cNvSpPr/>
            <p:nvPr/>
          </p:nvSpPr>
          <p:spPr>
            <a:xfrm>
              <a:off x="773650" y="10301947"/>
              <a:ext cx="100533" cy="174609"/>
            </a:xfrm>
            <a:custGeom>
              <a:avLst/>
              <a:gdLst/>
              <a:ahLst/>
              <a:cxnLst/>
              <a:rect l="l" t="t" r="r" b="b"/>
              <a:pathLst>
                <a:path w="100532" h="174609" extrusionOk="0">
                  <a:moveTo>
                    <a:pt x="56824" y="2646"/>
                  </a:moveTo>
                  <a:cubicBezTo>
                    <a:pt x="55766" y="1058"/>
                    <a:pt x="53649" y="0"/>
                    <a:pt x="51533" y="0"/>
                  </a:cubicBezTo>
                  <a:cubicBezTo>
                    <a:pt x="49416" y="0"/>
                    <a:pt x="47300" y="1058"/>
                    <a:pt x="46242" y="2646"/>
                  </a:cubicBezTo>
                  <a:lnTo>
                    <a:pt x="1267" y="66140"/>
                  </a:lnTo>
                  <a:cubicBezTo>
                    <a:pt x="-321" y="68256"/>
                    <a:pt x="-321" y="70902"/>
                    <a:pt x="738" y="73019"/>
                  </a:cubicBezTo>
                  <a:cubicBezTo>
                    <a:pt x="1796" y="75135"/>
                    <a:pt x="3912" y="76722"/>
                    <a:pt x="6558" y="76722"/>
                  </a:cubicBezTo>
                  <a:lnTo>
                    <a:pt x="21373" y="76722"/>
                  </a:lnTo>
                  <a:lnTo>
                    <a:pt x="21373" y="172493"/>
                  </a:lnTo>
                  <a:cubicBezTo>
                    <a:pt x="21373" y="176197"/>
                    <a:pt x="24019" y="178842"/>
                    <a:pt x="27723" y="178842"/>
                  </a:cubicBezTo>
                  <a:lnTo>
                    <a:pt x="75872" y="178842"/>
                  </a:lnTo>
                  <a:cubicBezTo>
                    <a:pt x="79576" y="178842"/>
                    <a:pt x="82222" y="176197"/>
                    <a:pt x="82222" y="172493"/>
                  </a:cubicBezTo>
                  <a:lnTo>
                    <a:pt x="82222" y="76722"/>
                  </a:lnTo>
                  <a:lnTo>
                    <a:pt x="97037" y="76722"/>
                  </a:lnTo>
                  <a:cubicBezTo>
                    <a:pt x="99683" y="76722"/>
                    <a:pt x="101799" y="75135"/>
                    <a:pt x="102858" y="73019"/>
                  </a:cubicBezTo>
                  <a:cubicBezTo>
                    <a:pt x="103916" y="70902"/>
                    <a:pt x="103916" y="68256"/>
                    <a:pt x="102328" y="66140"/>
                  </a:cubicBezTo>
                  <a:lnTo>
                    <a:pt x="56824" y="2646"/>
                  </a:lnTo>
                  <a:close/>
                  <a:moveTo>
                    <a:pt x="75343" y="63494"/>
                  </a:moveTo>
                  <a:cubicBezTo>
                    <a:pt x="71639" y="63494"/>
                    <a:pt x="68994" y="66140"/>
                    <a:pt x="68994" y="69843"/>
                  </a:cubicBezTo>
                  <a:lnTo>
                    <a:pt x="68994" y="165615"/>
                  </a:lnTo>
                  <a:lnTo>
                    <a:pt x="33543" y="165615"/>
                  </a:lnTo>
                  <a:lnTo>
                    <a:pt x="33543" y="69843"/>
                  </a:lnTo>
                  <a:cubicBezTo>
                    <a:pt x="33543" y="66140"/>
                    <a:pt x="30897" y="63494"/>
                    <a:pt x="27193" y="63494"/>
                  </a:cubicBezTo>
                  <a:lnTo>
                    <a:pt x="18728" y="63494"/>
                  </a:lnTo>
                  <a:lnTo>
                    <a:pt x="51533" y="17990"/>
                  </a:lnTo>
                  <a:lnTo>
                    <a:pt x="84338" y="63494"/>
                  </a:lnTo>
                  <a:lnTo>
                    <a:pt x="75343" y="63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dirty="0">
                <a:sym typeface="Calibri"/>
              </a:endParaRPr>
            </a:p>
          </p:txBody>
        </p:sp>
      </p:grpSp>
    </p:spTree>
    <p:extLst>
      <p:ext uri="{BB962C8B-B14F-4D97-AF65-F5344CB8AC3E}">
        <p14:creationId xmlns:p14="http://schemas.microsoft.com/office/powerpoint/2010/main" val="1384623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Since we are faced with untagged data it is necessary to apply unsupervised learning to find some patterns.</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3096360"/>
            <a:chOff x="4586404" y="3384092"/>
            <a:chExt cx="1674365" cy="2709183"/>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83118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C00000"/>
                </a:buClr>
                <a:buSzTx/>
                <a:buFontTx/>
                <a:buNone/>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Three measures were used:</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Variance Ratio Criterion (Calinski-Harabasz)</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Silhouette Coefficient</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Davies-Bouldin score</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72708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metrics to use to evaluate the quality of the segments?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1970858"/>
              <a:chOff x="4555604" y="3339823"/>
              <a:chExt cx="1742775" cy="197085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923330"/>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K-means</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Agglomerative Clustering</a:t>
                </a:r>
              </a:p>
              <a:p>
                <a:pPr marL="171450" marR="0" lvl="0" indent="-171450" algn="l" defTabSz="914400" rtl="0" eaLnBrk="1" fontAlgn="auto" latinLnBrk="0" hangingPunct="1">
                  <a:lnSpc>
                    <a:spcPct val="100000"/>
                  </a:lnSpc>
                  <a:spcBef>
                    <a:spcPts val="600"/>
                  </a:spcBef>
                  <a:spcAft>
                    <a:spcPts val="0"/>
                  </a:spcAft>
                  <a:buClr>
                    <a:srgbClr val="C00000"/>
                  </a:buClr>
                  <a:buSzTx/>
                  <a:buFont typeface="Arial" panose="020B0604020202020204" pitchFamily="34" charset="0"/>
                  <a:buChar char="•"/>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DBSCAN  </a:t>
                </a: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Which models should we try to use in our experiments?</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6933"/>
            <a:chOff x="8190406" y="3384092"/>
            <a:chExt cx="1926360"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1155302"/>
              <a:chOff x="4586404" y="3384092"/>
              <a:chExt cx="1796563" cy="1155302"/>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26161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C00000"/>
                  </a:buClr>
                  <a:buSzTx/>
                  <a:buFontTx/>
                  <a:buNone/>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placeholder</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64633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When can we say a model is good enough to deliver?</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grpSp>
        <p:nvGrpSpPr>
          <p:cNvPr id="26" name="Group 25">
            <a:extLst>
              <a:ext uri="{FF2B5EF4-FFF2-40B4-BE49-F238E27FC236}">
                <a16:creationId xmlns:a16="http://schemas.microsoft.com/office/drawing/2014/main" id="{5435C8DD-7419-4765-A1BD-ACE94F3CC773}"/>
              </a:ext>
            </a:extLst>
          </p:cNvPr>
          <p:cNvGrpSpPr/>
          <p:nvPr/>
        </p:nvGrpSpPr>
        <p:grpSpPr>
          <a:xfrm>
            <a:off x="9336353" y="3492632"/>
            <a:ext cx="2173340" cy="2872677"/>
            <a:chOff x="10117530" y="3403029"/>
            <a:chExt cx="2173340" cy="2872677"/>
          </a:xfrm>
        </p:grpSpPr>
        <p:cxnSp>
          <p:nvCxnSpPr>
            <p:cNvPr id="27" name="Conexão reta 26">
              <a:extLst>
                <a:ext uri="{FF2B5EF4-FFF2-40B4-BE49-F238E27FC236}">
                  <a16:creationId xmlns:a16="http://schemas.microsoft.com/office/drawing/2014/main" id="{0F315952-704F-4D4F-ABF7-48D62B593DC0}"/>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8" name="Group 27">
              <a:extLst>
                <a:ext uri="{FF2B5EF4-FFF2-40B4-BE49-F238E27FC236}">
                  <a16:creationId xmlns:a16="http://schemas.microsoft.com/office/drawing/2014/main" id="{73FD29DE-3690-47C3-A0DF-14C69F21B30C}"/>
                </a:ext>
              </a:extLst>
            </p:cNvPr>
            <p:cNvGrpSpPr/>
            <p:nvPr/>
          </p:nvGrpSpPr>
          <p:grpSpPr>
            <a:xfrm>
              <a:off x="10247325" y="3403029"/>
              <a:ext cx="2043545" cy="1039898"/>
              <a:chOff x="4586402" y="3358121"/>
              <a:chExt cx="2043545" cy="1039898"/>
            </a:xfrm>
          </p:grpSpPr>
          <p:sp>
            <p:nvSpPr>
              <p:cNvPr id="34" name="Retângulo 2">
                <a:extLst>
                  <a:ext uri="{FF2B5EF4-FFF2-40B4-BE49-F238E27FC236}">
                    <a16:creationId xmlns:a16="http://schemas.microsoft.com/office/drawing/2014/main" id="{A5CBEA4F-527F-4580-BE06-8744F0CB93B5}"/>
                  </a:ext>
                </a:extLst>
              </p:cNvPr>
              <p:cNvSpPr/>
              <p:nvPr/>
            </p:nvSpPr>
            <p:spPr>
              <a:xfrm>
                <a:off x="4651762" y="4136409"/>
                <a:ext cx="1555729" cy="26161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placeholder</a:t>
                </a:r>
              </a:p>
            </p:txBody>
          </p:sp>
          <p:sp>
            <p:nvSpPr>
              <p:cNvPr id="35" name="Retângulo 18">
                <a:extLst>
                  <a:ext uri="{FF2B5EF4-FFF2-40B4-BE49-F238E27FC236}">
                    <a16:creationId xmlns:a16="http://schemas.microsoft.com/office/drawing/2014/main" id="{4EDFE9FF-7F6C-4863-82D8-FF3867566B57}"/>
                  </a:ext>
                </a:extLst>
              </p:cNvPr>
              <p:cNvSpPr/>
              <p:nvPr/>
            </p:nvSpPr>
            <p:spPr>
              <a:xfrm>
                <a:off x="4586402" y="3358121"/>
                <a:ext cx="2043545" cy="461665"/>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How do we deliver this model?</a:t>
                </a:r>
              </a:p>
            </p:txBody>
          </p:sp>
        </p:grpSp>
      </p:grpSp>
    </p:spTree>
    <p:extLst>
      <p:ext uri="{BB962C8B-B14F-4D97-AF65-F5344CB8AC3E}">
        <p14:creationId xmlns:p14="http://schemas.microsoft.com/office/powerpoint/2010/main" val="1243322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1167D5-AD02-1C48-9944-E30FA37C8CB6}"/>
              </a:ext>
            </a:extLst>
          </p:cNvPr>
          <p:cNvPicPr>
            <a:picLocks noChangeAspect="1"/>
          </p:cNvPicPr>
          <p:nvPr/>
        </p:nvPicPr>
        <p:blipFill rotWithShape="1">
          <a:blip r:embed="rId3"/>
          <a:srcRect l="33675" r="21995"/>
          <a:stretch/>
        </p:blipFill>
        <p:spPr>
          <a:xfrm flipH="1">
            <a:off x="7251781" y="0"/>
            <a:ext cx="4940217" cy="6858000"/>
          </a:xfrm>
          <a:prstGeom prst="rect">
            <a:avLst/>
          </a:prstGeom>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7543800" y="60198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8458200" y="364407"/>
            <a:ext cx="304800" cy="3048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BC46E96-4964-F242-A792-C4B30B09E21E}"/>
              </a:ext>
            </a:extLst>
          </p:cNvPr>
          <p:cNvSpPr txBox="1"/>
          <p:nvPr/>
        </p:nvSpPr>
        <p:spPr>
          <a:xfrm>
            <a:off x="779862" y="432597"/>
            <a:ext cx="6916338"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Model</a:t>
            </a:r>
            <a:endPar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aphicFrame>
        <p:nvGraphicFramePr>
          <p:cNvPr id="15" name="Table 1">
            <a:extLst>
              <a:ext uri="{FF2B5EF4-FFF2-40B4-BE49-F238E27FC236}">
                <a16:creationId xmlns:a16="http://schemas.microsoft.com/office/drawing/2014/main" id="{AB34A4C0-A885-144A-B6A0-46E5EE432169}"/>
              </a:ext>
            </a:extLst>
          </p:cNvPr>
          <p:cNvGraphicFramePr>
            <a:graphicFrameLocks noGrp="1"/>
          </p:cNvGraphicFramePr>
          <p:nvPr>
            <p:extLst>
              <p:ext uri="{D42A27DB-BD31-4B8C-83A1-F6EECF244321}">
                <p14:modId xmlns:p14="http://schemas.microsoft.com/office/powerpoint/2010/main" val="2452499191"/>
              </p:ext>
            </p:extLst>
          </p:nvPr>
        </p:nvGraphicFramePr>
        <p:xfrm>
          <a:off x="932263" y="2136242"/>
          <a:ext cx="5163738" cy="1920240"/>
        </p:xfrm>
        <a:graphic>
          <a:graphicData uri="http://schemas.openxmlformats.org/drawingml/2006/table">
            <a:tbl>
              <a:tblPr>
                <a:tableStyleId>{2D5ABB26-0587-4C30-8999-92F81FD0307C}</a:tableStyleId>
              </a:tblPr>
              <a:tblGrid>
                <a:gridCol w="1035530">
                  <a:extLst>
                    <a:ext uri="{9D8B030D-6E8A-4147-A177-3AD203B41FA5}">
                      <a16:colId xmlns:a16="http://schemas.microsoft.com/office/drawing/2014/main" val="3988416640"/>
                    </a:ext>
                  </a:extLst>
                </a:gridCol>
                <a:gridCol w="1035530">
                  <a:extLst>
                    <a:ext uri="{9D8B030D-6E8A-4147-A177-3AD203B41FA5}">
                      <a16:colId xmlns:a16="http://schemas.microsoft.com/office/drawing/2014/main" val="3971975144"/>
                    </a:ext>
                  </a:extLst>
                </a:gridCol>
                <a:gridCol w="1319342">
                  <a:extLst>
                    <a:ext uri="{9D8B030D-6E8A-4147-A177-3AD203B41FA5}">
                      <a16:colId xmlns:a16="http://schemas.microsoft.com/office/drawing/2014/main" val="826253048"/>
                    </a:ext>
                  </a:extLst>
                </a:gridCol>
                <a:gridCol w="1773336">
                  <a:extLst>
                    <a:ext uri="{9D8B030D-6E8A-4147-A177-3AD203B41FA5}">
                      <a16:colId xmlns:a16="http://schemas.microsoft.com/office/drawing/2014/main" val="3924072832"/>
                    </a:ext>
                  </a:extLst>
                </a:gridCol>
              </a:tblGrid>
              <a:tr h="548661">
                <a:tc>
                  <a:txBody>
                    <a:bodyPr/>
                    <a:lstStyle/>
                    <a:p>
                      <a:pPr algn="ctr"/>
                      <a:endParaRPr lang="pt-PT" sz="1200" b="1" i="0" kern="1200" spc="0" noProof="0" dirty="0">
                        <a:solidFill>
                          <a:srgbClr val="FFFFFF"/>
                        </a:solidFill>
                        <a:latin typeface="Segoe UI" panose="020B0502040204020203" pitchFamily="34" charset="0"/>
                        <a:ea typeface="Segoe UI Semibold" charset="0"/>
                        <a:cs typeface="Segoe UI" panose="020B0502040204020203" pitchFamily="34" charset="0"/>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D6DD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PT" sz="1200" b="1" i="0" kern="1200" spc="0" noProof="0" dirty="0" err="1">
                          <a:solidFill>
                            <a:srgbClr val="FFFFFF"/>
                          </a:solidFill>
                          <a:latin typeface="Segoe UI" panose="020B0502040204020203" pitchFamily="34" charset="0"/>
                          <a:ea typeface="Segoe UI Semibold" charset="0"/>
                          <a:cs typeface="Segoe UI" panose="020B0502040204020203" pitchFamily="34" charset="0"/>
                        </a:rPr>
                        <a:t>Silhouete</a:t>
                      </a:r>
                      <a:r>
                        <a:rPr lang="pt-PT" sz="1200" b="1" i="0" kern="1200" spc="0" noProof="0" dirty="0">
                          <a:solidFill>
                            <a:srgbClr val="FFFFFF"/>
                          </a:solidFill>
                          <a:latin typeface="Segoe UI" panose="020B0502040204020203" pitchFamily="34" charset="0"/>
                          <a:ea typeface="Segoe UI Semibold" charset="0"/>
                          <a:cs typeface="Segoe UI" panose="020B0502040204020203" pitchFamily="34" charset="0"/>
                        </a:rPr>
                        <a:t> score </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pt-PT" sz="1200" b="1" i="0" kern="1200" spc="0" noProof="0" dirty="0" err="1">
                          <a:solidFill>
                            <a:srgbClr val="FFFFFF"/>
                          </a:solidFill>
                          <a:latin typeface="Segoe UI" panose="020B0502040204020203" pitchFamily="34" charset="0"/>
                          <a:cs typeface="Segoe UI" panose="020B0502040204020203" pitchFamily="34" charset="0"/>
                        </a:rPr>
                        <a:t>Calinski</a:t>
                      </a:r>
                      <a:r>
                        <a:rPr lang="pt-PT" sz="1200" b="1" i="0" kern="1200" spc="0" noProof="0" dirty="0">
                          <a:solidFill>
                            <a:srgbClr val="FFFFFF"/>
                          </a:solidFill>
                          <a:latin typeface="Segoe UI" panose="020B0502040204020203" pitchFamily="34" charset="0"/>
                          <a:cs typeface="Segoe UI" panose="020B0502040204020203" pitchFamily="34" charset="0"/>
                        </a:rPr>
                        <a:t> </a:t>
                      </a:r>
                      <a:r>
                        <a:rPr lang="pt-PT" sz="1200" b="1" i="0" kern="1200" spc="0" noProof="0" dirty="0" err="1">
                          <a:solidFill>
                            <a:srgbClr val="FFFFFF"/>
                          </a:solidFill>
                          <a:latin typeface="Segoe UI" panose="020B0502040204020203" pitchFamily="34" charset="0"/>
                          <a:cs typeface="Segoe UI" panose="020B0502040204020203" pitchFamily="34" charset="0"/>
                        </a:rPr>
                        <a:t>and</a:t>
                      </a:r>
                      <a:r>
                        <a:rPr lang="pt-PT" sz="1200" b="1" i="0" kern="1200" spc="0" noProof="0" dirty="0">
                          <a:solidFill>
                            <a:srgbClr val="FFFFFF"/>
                          </a:solidFill>
                          <a:latin typeface="Segoe UI" panose="020B0502040204020203" pitchFamily="34" charset="0"/>
                          <a:cs typeface="Segoe UI" panose="020B0502040204020203" pitchFamily="34" charset="0"/>
                        </a:rPr>
                        <a:t> </a:t>
                      </a:r>
                      <a:r>
                        <a:rPr lang="pt-PT" sz="1200" b="1" i="0" kern="1200" spc="0" noProof="0" dirty="0" err="1">
                          <a:solidFill>
                            <a:srgbClr val="FFFFFF"/>
                          </a:solidFill>
                          <a:latin typeface="Segoe UI" panose="020B0502040204020203" pitchFamily="34" charset="0"/>
                          <a:cs typeface="Segoe UI" panose="020B0502040204020203" pitchFamily="34" charset="0"/>
                        </a:rPr>
                        <a:t>harababasz</a:t>
                      </a:r>
                      <a:r>
                        <a:rPr lang="pt-PT" sz="1200" b="1" i="0" kern="1200" spc="0" noProof="0" dirty="0">
                          <a:solidFill>
                            <a:srgbClr val="FFFFFF"/>
                          </a:solidFill>
                          <a:latin typeface="Segoe UI" panose="020B0502040204020203" pitchFamily="34" charset="0"/>
                          <a:cs typeface="Segoe UI" panose="020B0502040204020203" pitchFamily="34" charset="0"/>
                        </a:rPr>
                        <a:t> score</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pt-PT" sz="1200" b="1" i="0" kern="1200" spc="0" noProof="0" dirty="0" err="1">
                          <a:solidFill>
                            <a:srgbClr val="FFFFFF"/>
                          </a:solidFill>
                          <a:latin typeface="Segoe UI" panose="020B0502040204020203" pitchFamily="34" charset="0"/>
                          <a:cs typeface="Segoe UI" panose="020B0502040204020203" pitchFamily="34" charset="0"/>
                        </a:rPr>
                        <a:t>Davies-Bouldin</a:t>
                      </a:r>
                      <a:r>
                        <a:rPr lang="pt-PT" sz="1200" b="1" i="0" kern="1200" spc="0" noProof="0" dirty="0">
                          <a:solidFill>
                            <a:srgbClr val="FFFFFF"/>
                          </a:solidFill>
                          <a:latin typeface="Segoe UI" panose="020B0502040204020203" pitchFamily="34" charset="0"/>
                          <a:cs typeface="Segoe UI" panose="020B0502040204020203" pitchFamily="34" charset="0"/>
                        </a:rPr>
                        <a:t> score </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36131260"/>
                  </a:ext>
                </a:extLst>
              </a:tr>
              <a:tr h="271426">
                <a:tc>
                  <a:txBody>
                    <a:bodyPr/>
                    <a:lstStyle/>
                    <a:p>
                      <a:pPr algn="ctr"/>
                      <a:r>
                        <a:rPr lang="pt-PT" sz="1200" b="1" i="0" noProof="0" dirty="0">
                          <a:latin typeface="Segoe UI Semilight" panose="020B0402040204020203" pitchFamily="34" charset="0"/>
                          <a:cs typeface="Segoe UI Semilight" panose="020B0402040204020203" pitchFamily="34" charset="0"/>
                        </a:rPr>
                        <a:t>HEAC</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12700" cap="flat" cmpd="sng" algn="ctr">
                      <a:solidFill>
                        <a:srgbClr val="D6DDE5"/>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0049209"/>
                  </a:ext>
                </a:extLst>
              </a:tr>
              <a:tr h="271426">
                <a:tc>
                  <a:txBody>
                    <a:bodyPr/>
                    <a:lstStyle/>
                    <a:p>
                      <a:pPr algn="ctr"/>
                      <a:r>
                        <a:rPr lang="pt-PT" sz="1200" b="1" i="0" noProof="0" dirty="0">
                          <a:latin typeface="Segoe UI Semilight" panose="020B0402040204020203" pitchFamily="34" charset="0"/>
                          <a:cs typeface="Segoe UI Semilight" panose="020B0402040204020203" pitchFamily="34" charset="0"/>
                        </a:rPr>
                        <a:t>LOVES</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0360066"/>
                  </a:ext>
                </a:extLst>
              </a:tr>
              <a:tr h="271426">
                <a:tc>
                  <a:txBody>
                    <a:bodyPr/>
                    <a:lstStyle/>
                    <a:p>
                      <a:pPr algn="ctr"/>
                      <a:r>
                        <a:rPr lang="pt-PT" sz="1200" b="1" i="0" noProof="0" dirty="0">
                          <a:latin typeface="Segoe UI Semilight" panose="020B0402040204020203" pitchFamily="34" charset="0"/>
                          <a:cs typeface="Segoe UI Semilight" panose="020B0402040204020203" pitchFamily="34" charset="0"/>
                        </a:rPr>
                        <a:t>SCORER</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PT" sz="1200" b="0" i="0" noProof="0" dirty="0">
                          <a:latin typeface="Segoe UI Semilight" panose="020B0402040204020203" pitchFamily="34" charset="0"/>
                          <a:cs typeface="Segoe UI Semilight" panose="020B0402040204020203" pitchFamily="34" charset="0"/>
                        </a:rPr>
                        <a:t>.</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0399757"/>
                  </a:ext>
                </a:extLst>
              </a:tr>
              <a:tr h="391901">
                <a:tc>
                  <a:txBody>
                    <a:bodyPr/>
                    <a:lstStyle/>
                    <a:p>
                      <a:pPr algn="ctr"/>
                      <a:r>
                        <a:rPr lang="pt-PT" sz="1200" b="1" i="0" noProof="0" dirty="0">
                          <a:latin typeface="Segoe UI Semilight" panose="020B0402040204020203" pitchFamily="34" charset="0"/>
                          <a:cs typeface="Segoe UI Semilight" panose="020B0402040204020203" pitchFamily="34" charset="0"/>
                        </a:rPr>
                        <a:t>SCORER_DBSCAN</a:t>
                      </a: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pt-PT" sz="1200" b="0" i="0" noProof="0" dirty="0">
                        <a:latin typeface="Segoe UI Semilight" panose="020B0402040204020203" pitchFamily="34" charset="0"/>
                        <a:cs typeface="Segoe UI Semilight" panose="020B0402040204020203" pitchFamily="34"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pt-PT" sz="1200" b="0" i="0" noProof="0" dirty="0">
                        <a:latin typeface="Segoe UI Semilight" panose="020B0402040204020203" pitchFamily="34" charset="0"/>
                        <a:cs typeface="Segoe UI Semilight" panose="020B0402040204020203" pitchFamily="34"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pt-PT" sz="1200" b="0" i="0" noProof="0" dirty="0">
                        <a:latin typeface="Segoe UI Semilight" panose="020B0402040204020203" pitchFamily="34" charset="0"/>
                        <a:cs typeface="Segoe UI Semilight" panose="020B0402040204020203" pitchFamily="34"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0236864"/>
                  </a:ext>
                </a:extLst>
              </a:tr>
            </a:tbl>
          </a:graphicData>
        </a:graphic>
      </p:graphicFrame>
      <p:sp>
        <p:nvSpPr>
          <p:cNvPr id="16" name="CustomShape 3">
            <a:extLst>
              <a:ext uri="{FF2B5EF4-FFF2-40B4-BE49-F238E27FC236}">
                <a16:creationId xmlns:a16="http://schemas.microsoft.com/office/drawing/2014/main" id="{446A5C32-CD47-1F42-B28B-92909BC72CDC}"/>
              </a:ext>
            </a:extLst>
          </p:cNvPr>
          <p:cNvSpPr/>
          <p:nvPr/>
        </p:nvSpPr>
        <p:spPr>
          <a:xfrm>
            <a:off x="779862" y="5353456"/>
            <a:ext cx="6805612" cy="1332687"/>
          </a:xfrm>
          <a:prstGeom prst="rect">
            <a:avLst/>
          </a:prstGeom>
          <a:noFill/>
          <a:ln>
            <a:noFill/>
          </a:ln>
        </p:spPr>
        <p:style>
          <a:lnRef idx="0">
            <a:scrgbClr r="0" g="0" b="0"/>
          </a:lnRef>
          <a:fillRef idx="0">
            <a:scrgbClr r="0" g="0" b="0"/>
          </a:fillRef>
          <a:effectRef idx="0">
            <a:scrgbClr r="0" g="0" b="0"/>
          </a:effectRef>
          <a:fontRef idx="minor"/>
        </p:style>
        <p:txBody>
          <a:bodyPr lIns="0" tIns="0" rIns="0" bIns="45000" anchor="t"/>
          <a:lstStyle/>
          <a:p>
            <a:pPr marL="0" marR="0" lvl="0" indent="0" algn="l" defTabSz="914400" rtl="0" eaLnBrk="1" fontAlgn="auto" latinLnBrk="0" hangingPunct="1">
              <a:lnSpc>
                <a:spcPct val="150000"/>
              </a:lnSpc>
              <a:spcBef>
                <a:spcPts val="1001"/>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Conclusions</a:t>
            </a:r>
            <a:r>
              <a:rPr kumimoji="0" lang="pt-PT" sz="12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a:t>
            </a:r>
          </a:p>
          <a:p>
            <a:pPr marL="342900" marR="0" lvl="0" indent="-342900" algn="l" defTabSz="914400" rtl="0" eaLnBrk="1" fontAlgn="auto" latinLnBrk="0" hangingPunct="1">
              <a:lnSpc>
                <a:spcPct val="100000"/>
              </a:lnSpc>
              <a:spcBef>
                <a:spcPts val="0"/>
              </a:spcBef>
              <a:spcAft>
                <a:spcPts val="600"/>
              </a:spcAft>
              <a:buClrTx/>
              <a:buSzTx/>
              <a:buFontTx/>
              <a:buAutoNum type="alphaLcParenR"/>
              <a:tabLst/>
              <a:defRPr/>
            </a:pP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Mus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sodales</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consequature</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moderno v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erat</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ad PER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ea</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magni</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a:t>
            </a:r>
          </a:p>
          <a:p>
            <a:pPr marL="342900" marR="0" lvl="0" indent="-342900" algn="l" defTabSz="914400" rtl="0" eaLnBrk="1" fontAlgn="auto" latinLnBrk="0" hangingPunct="1">
              <a:lnSpc>
                <a:spcPct val="100000"/>
              </a:lnSpc>
              <a:spcBef>
                <a:spcPts val="0"/>
              </a:spcBef>
              <a:spcAft>
                <a:spcPts val="600"/>
              </a:spcAft>
              <a:buClrTx/>
              <a:buSzTx/>
              <a:buFontTx/>
              <a:buAutoNum type="alphaLcParenR"/>
              <a:tabLst/>
              <a:defRPr/>
            </a:pP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Leones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captivatio</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me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accelerare</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s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ripensi</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mus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ipsum</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formidine</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ac</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supererant</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Pede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vestri</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consuluit</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iure</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v </a:t>
            </a:r>
            <a:r>
              <a:rPr kumimoji="0" lang="pt-PT" sz="1050" b="0" i="0" u="none" strike="noStrike" kern="1200" cap="none" spc="-1" normalizeH="0" baseline="0" noProof="0" dirty="0" err="1">
                <a:ln>
                  <a:noFill/>
                </a:ln>
                <a:solidFill>
                  <a:srgbClr val="00151E"/>
                </a:solidFill>
                <a:effectLst/>
                <a:uLnTx/>
                <a:uFillTx/>
                <a:latin typeface="Segoe UI Light"/>
                <a:ea typeface="+mn-ea"/>
                <a:cs typeface="Segoe UI Light"/>
              </a:rPr>
              <a:t>magni</a:t>
            </a:r>
            <a:r>
              <a:rPr kumimoji="0" lang="pt-PT" sz="1050" b="0" i="0" u="none" strike="noStrike" kern="1200" cap="none" spc="-1" normalizeH="0" baseline="0" noProof="0" dirty="0">
                <a:ln>
                  <a:noFill/>
                </a:ln>
                <a:solidFill>
                  <a:srgbClr val="00151E"/>
                </a:solidFill>
                <a:effectLst/>
                <a:uLnTx/>
                <a:uFillTx/>
                <a:latin typeface="Segoe UI Light"/>
                <a:ea typeface="+mn-ea"/>
                <a:cs typeface="Segoe UI Light"/>
              </a:rPr>
              <a:t> ad EA NEC€.</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endParaRPr kumimoji="0" lang="pt-PT" sz="1200" b="0" i="0" u="none" strike="noStrike" kern="1200" cap="none" spc="-1" normalizeH="0" baseline="0" noProof="0" dirty="0">
              <a:ln>
                <a:noFill/>
              </a:ln>
              <a:solidFill>
                <a:srgbClr val="00151E"/>
              </a:solidFill>
              <a:effectLst/>
              <a:uLnTx/>
              <a:uFillTx/>
              <a:latin typeface="Segoe UI Light"/>
              <a:ea typeface="+mn-ea"/>
              <a:cs typeface="Segoe UI Light"/>
            </a:endParaRPr>
          </a:p>
        </p:txBody>
      </p:sp>
      <p:sp>
        <p:nvSpPr>
          <p:cNvPr id="17" name="Rectangle 16">
            <a:extLst>
              <a:ext uri="{FF2B5EF4-FFF2-40B4-BE49-F238E27FC236}">
                <a16:creationId xmlns:a16="http://schemas.microsoft.com/office/drawing/2014/main" id="{A9BE553D-DF6E-6643-9D50-77978C0B3178}"/>
              </a:ext>
            </a:extLst>
          </p:cNvPr>
          <p:cNvSpPr/>
          <p:nvPr/>
        </p:nvSpPr>
        <p:spPr>
          <a:xfrm>
            <a:off x="809738" y="4143196"/>
            <a:ext cx="5667261" cy="293350"/>
          </a:xfrm>
          <a:prstGeom prst="rect">
            <a:avLst/>
          </a:prstGeom>
        </p:spPr>
        <p:txBody>
          <a:bodyPr wrap="square" lIns="0" rIns="0">
            <a:spAutoFit/>
          </a:bodyPr>
          <a:lstStyle/>
          <a:p>
            <a:pPr marL="0" marR="0" lvl="0" indent="0" algn="just" defTabSz="914400" rtl="0" eaLnBrk="1" fontAlgn="base" latinLnBrk="0" hangingPunct="1">
              <a:lnSpc>
                <a:spcPct val="120000"/>
              </a:lnSpc>
              <a:spcBef>
                <a:spcPts val="600"/>
              </a:spcBef>
              <a:spcAft>
                <a:spcPts val="400"/>
              </a:spcAft>
              <a:buClr>
                <a:srgbClr val="D7282F"/>
              </a:buClr>
              <a:buSzTx/>
              <a:buFontTx/>
              <a:buNone/>
              <a:tabLst>
                <a:tab pos="457200" algn="l"/>
              </a:tabLst>
              <a:defRPr/>
            </a:pPr>
            <a:r>
              <a:rPr lang="pt-PT" sz="1200" dirty="0" err="1">
                <a:solidFill>
                  <a:srgbClr val="00151E"/>
                </a:solidFill>
                <a:latin typeface="Segoe UI Light" panose="020B0502040204020203" pitchFamily="34" charset="0"/>
                <a:cs typeface="Segoe UI Light" panose="020B0502040204020203" pitchFamily="34" charset="0"/>
              </a:rPr>
              <a:t>Tell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which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ones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not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used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why</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grpSp>
        <p:nvGrpSpPr>
          <p:cNvPr id="14" name="Group 13">
            <a:extLst>
              <a:ext uri="{FF2B5EF4-FFF2-40B4-BE49-F238E27FC236}">
                <a16:creationId xmlns:a16="http://schemas.microsoft.com/office/drawing/2014/main" id="{3D425827-8983-5C45-ABAB-CE0A6BA5A836}"/>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3152CB9E-F2B7-9A4B-982D-224F1B82F0F1}"/>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9" name="Picture 18">
              <a:extLst>
                <a:ext uri="{FF2B5EF4-FFF2-40B4-BE49-F238E27FC236}">
                  <a16:creationId xmlns:a16="http://schemas.microsoft.com/office/drawing/2014/main" id="{5D6CD164-68AB-7544-8EA7-BAB38369C437}"/>
                </a:ext>
              </a:extLst>
            </p:cNvPr>
            <p:cNvPicPr>
              <a:picLocks noChangeAspect="1"/>
            </p:cNvPicPr>
            <p:nvPr/>
          </p:nvPicPr>
          <p:blipFill>
            <a:blip r:embed="rId4"/>
            <a:srcRect/>
            <a:stretch/>
          </p:blipFill>
          <p:spPr>
            <a:xfrm>
              <a:off x="11010789" y="152400"/>
              <a:ext cx="1074779" cy="389895"/>
            </a:xfrm>
            <a:prstGeom prst="rect">
              <a:avLst/>
            </a:prstGeom>
          </p:spPr>
        </p:pic>
      </p:grpSp>
    </p:spTree>
    <p:extLst>
      <p:ext uri="{BB962C8B-B14F-4D97-AF65-F5344CB8AC3E}">
        <p14:creationId xmlns:p14="http://schemas.microsoft.com/office/powerpoint/2010/main" val="3651635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3" y="3514055"/>
              <a:ext cx="3172370" cy="548045"/>
              <a:chOff x="727806" y="1509355"/>
              <a:chExt cx="3172370"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6" y="1509355"/>
                <a:ext cx="11665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007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2841</TotalTime>
  <Words>2210</Words>
  <Application>Microsoft Office PowerPoint</Application>
  <PresentationFormat>Ecrã Panorâmico</PresentationFormat>
  <Paragraphs>417</Paragraphs>
  <Slides>31</Slides>
  <Notes>11</Notes>
  <HiddenSlides>0</HiddenSlides>
  <MMClips>0</MMClips>
  <ScaleCrop>false</ScaleCrop>
  <HeadingPairs>
    <vt:vector size="6" baseType="variant">
      <vt:variant>
        <vt:lpstr>Tipos de letra usados</vt:lpstr>
      </vt:variant>
      <vt:variant>
        <vt:i4>12</vt:i4>
      </vt:variant>
      <vt:variant>
        <vt:lpstr>Tema</vt:lpstr>
      </vt:variant>
      <vt:variant>
        <vt:i4>2</vt:i4>
      </vt:variant>
      <vt:variant>
        <vt:lpstr>Títulos dos diapositivos</vt:lpstr>
      </vt:variant>
      <vt:variant>
        <vt:i4>31</vt:i4>
      </vt:variant>
    </vt:vector>
  </HeadingPairs>
  <TitlesOfParts>
    <vt:vector size="45" baseType="lpstr">
      <vt:lpstr>Arial</vt:lpstr>
      <vt:lpstr>Calibri</vt:lpstr>
      <vt:lpstr>Calibri Light</vt:lpstr>
      <vt:lpstr>Courier New</vt:lpstr>
      <vt:lpstr>Gill Sans</vt:lpstr>
      <vt:lpstr>Helvetica Neue Moyen</vt:lpstr>
      <vt:lpstr>Helvetica Neue Normal</vt:lpstr>
      <vt:lpstr>Segoe UI</vt:lpstr>
      <vt:lpstr>Segoe UI Bold</vt:lpstr>
      <vt:lpstr>Segoe UI Light</vt:lpstr>
      <vt:lpstr>Segoe UI Semibold</vt:lpstr>
      <vt:lpstr>Segoe UI Semilight</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30</cp:revision>
  <dcterms:created xsi:type="dcterms:W3CDTF">2022-04-07T09:02:23Z</dcterms:created>
  <dcterms:modified xsi:type="dcterms:W3CDTF">2022-04-18T22:28:24Z</dcterms:modified>
</cp:coreProperties>
</file>